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notesMasterIdLst>
    <p:notesMasterId r:id="rId45"/>
  </p:notesMasterIdLst>
  <p:sldIdLst>
    <p:sldId id="274" r:id="rId2"/>
    <p:sldId id="902" r:id="rId3"/>
    <p:sldId id="336" r:id="rId4"/>
    <p:sldId id="927" r:id="rId5"/>
    <p:sldId id="928" r:id="rId6"/>
    <p:sldId id="334" r:id="rId7"/>
    <p:sldId id="961" r:id="rId8"/>
    <p:sldId id="962" r:id="rId9"/>
    <p:sldId id="839" r:id="rId10"/>
    <p:sldId id="848" r:id="rId11"/>
    <p:sldId id="945" r:id="rId12"/>
    <p:sldId id="841" r:id="rId13"/>
    <p:sldId id="869" r:id="rId14"/>
    <p:sldId id="857" r:id="rId15"/>
    <p:sldId id="958" r:id="rId16"/>
    <p:sldId id="892" r:id="rId17"/>
    <p:sldId id="862" r:id="rId18"/>
    <p:sldId id="871" r:id="rId19"/>
    <p:sldId id="959" r:id="rId20"/>
    <p:sldId id="876" r:id="rId21"/>
    <p:sldId id="882" r:id="rId22"/>
    <p:sldId id="893" r:id="rId23"/>
    <p:sldId id="897" r:id="rId24"/>
    <p:sldId id="894" r:id="rId25"/>
    <p:sldId id="872" r:id="rId26"/>
    <p:sldId id="873" r:id="rId27"/>
    <p:sldId id="931" r:id="rId28"/>
    <p:sldId id="960" r:id="rId29"/>
    <p:sldId id="932" r:id="rId30"/>
    <p:sldId id="899" r:id="rId31"/>
    <p:sldId id="936" r:id="rId32"/>
    <p:sldId id="937" r:id="rId33"/>
    <p:sldId id="938" r:id="rId34"/>
    <p:sldId id="939" r:id="rId35"/>
    <p:sldId id="924" r:id="rId36"/>
    <p:sldId id="941" r:id="rId37"/>
    <p:sldId id="916" r:id="rId38"/>
    <p:sldId id="918" r:id="rId39"/>
    <p:sldId id="942" r:id="rId40"/>
    <p:sldId id="919" r:id="rId41"/>
    <p:sldId id="922" r:id="rId42"/>
    <p:sldId id="923" r:id="rId43"/>
    <p:sldId id="920" r:id="rId44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0613"/>
    <a:srgbClr val="575757"/>
    <a:srgbClr val="2E2C7E"/>
    <a:srgbClr val="009A93"/>
    <a:srgbClr val="009F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46" autoAdjust="0"/>
    <p:restoredTop sz="81654" autoAdjust="0"/>
  </p:normalViewPr>
  <p:slideViewPr>
    <p:cSldViewPr>
      <p:cViewPr varScale="1">
        <p:scale>
          <a:sx n="109" d="100"/>
          <a:sy n="109" d="100"/>
        </p:scale>
        <p:origin x="134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74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F5116-69C7-4E4C-B58B-AAB9F7BD1A31}" type="datetimeFigureOut">
              <a:rPr lang="fr-FR" smtClean="0"/>
              <a:pPr/>
              <a:t>15/09/2025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3CDFF-FD0B-401A-8365-69EE43F9A1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9554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</a:t>
            </a:fld>
            <a:endParaRPr lang="fr-F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3573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fr-FR" dirty="0" err="1"/>
              <a:t>Variety</a:t>
            </a:r>
            <a:r>
              <a:rPr lang="fr-FR" dirty="0"/>
              <a:t> of techniques for </a:t>
            </a:r>
            <a:r>
              <a:rPr lang="fr-FR" dirty="0" err="1"/>
              <a:t>studying</a:t>
            </a:r>
            <a:r>
              <a:rPr lang="fr-FR" dirty="0"/>
              <a:t> </a:t>
            </a:r>
            <a:r>
              <a:rPr lang="fr-FR" dirty="0" err="1"/>
              <a:t>gene</a:t>
            </a:r>
            <a:r>
              <a:rPr lang="fr-FR" dirty="0"/>
              <a:t> expression</a:t>
            </a:r>
          </a:p>
          <a:p>
            <a:endParaRPr lang="fr-FR" dirty="0"/>
          </a:p>
          <a:p>
            <a:r>
              <a:rPr lang="fr-FR" dirty="0"/>
              <a:t>The point, </a:t>
            </a:r>
            <a:r>
              <a:rPr lang="fr-FR" dirty="0" err="1"/>
              <a:t>with</a:t>
            </a:r>
            <a:r>
              <a:rPr lang="fr-FR" dirty="0"/>
              <a:t> all </a:t>
            </a:r>
            <a:r>
              <a:rPr lang="fr-FR" dirty="0" err="1"/>
              <a:t>those</a:t>
            </a:r>
            <a:r>
              <a:rPr lang="fr-FR" dirty="0"/>
              <a:t> techniques, at </a:t>
            </a:r>
            <a:r>
              <a:rPr lang="fr-FR" dirty="0" err="1"/>
              <a:t>some</a:t>
            </a:r>
            <a:r>
              <a:rPr lang="fr-FR" dirty="0"/>
              <a:t> point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detect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expression of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genes</a:t>
            </a:r>
            <a:r>
              <a:rPr lang="fr-FR" dirty="0"/>
              <a:t>. But </a:t>
            </a:r>
            <a:r>
              <a:rPr lang="fr-FR" dirty="0" err="1"/>
              <a:t>does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mean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gene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actively</a:t>
            </a:r>
            <a:r>
              <a:rPr lang="fr-FR" dirty="0"/>
              <a:t> </a:t>
            </a:r>
            <a:r>
              <a:rPr lang="fr-FR" dirty="0" err="1"/>
              <a:t>expressed</a:t>
            </a:r>
            <a:r>
              <a:rPr lang="fr-FR" dirty="0"/>
              <a:t>? How do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distinguish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technical</a:t>
            </a:r>
            <a:r>
              <a:rPr lang="fr-FR" dirty="0"/>
              <a:t> and </a:t>
            </a:r>
            <a:r>
              <a:rPr lang="fr-FR" dirty="0" err="1"/>
              <a:t>transcriptional</a:t>
            </a:r>
            <a:r>
              <a:rPr lang="fr-FR" dirty="0"/>
              <a:t> noise?</a:t>
            </a:r>
          </a:p>
          <a:p>
            <a:endParaRPr lang="fr-FR" dirty="0"/>
          </a:p>
          <a:p>
            <a:pPr marL="131400" lvl="2"/>
            <a:r>
              <a:rPr lang="en-GB" sz="2200" dirty="0">
                <a:solidFill>
                  <a:srgbClr val="7F7F7F"/>
                </a:solidFill>
                <a:latin typeface="Verdana"/>
                <a:cs typeface="Verdana"/>
              </a:rPr>
              <a:t>=&gt;but above what expression value do you consider it's actively expressed?</a:t>
            </a:r>
          </a:p>
          <a:p>
            <a:pPr marL="131400" lvl="2"/>
            <a:r>
              <a:rPr lang="en-GB" sz="2200" dirty="0">
                <a:solidFill>
                  <a:srgbClr val="7F7F7F"/>
                </a:solidFill>
                <a:latin typeface="Verdana"/>
                <a:cs typeface="Verdana"/>
              </a:rPr>
              <a:t>=&gt; how to manage variations between different conditions, e.g. same organ but different sexes, or strains, or disease state, or environmental conditions, etc?</a:t>
            </a:r>
          </a:p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>
                    <a:lumMod val="50000"/>
                  </a:schemeClr>
                </a:solidFill>
                <a:latin typeface="Verdana"/>
                <a:cs typeface="Verdana"/>
              </a:rPr>
              <a:t>=&gt; for this you should have technical replicates, but hey, not all experiments are perfect, some are cost-limited, or some samples failed, etc.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87622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fr-FR" dirty="0" err="1"/>
              <a:t>Variety</a:t>
            </a:r>
            <a:r>
              <a:rPr lang="fr-FR" dirty="0"/>
              <a:t> of techniques for </a:t>
            </a:r>
            <a:r>
              <a:rPr lang="fr-FR" dirty="0" err="1"/>
              <a:t>studying</a:t>
            </a:r>
            <a:r>
              <a:rPr lang="fr-FR" dirty="0"/>
              <a:t> </a:t>
            </a:r>
            <a:r>
              <a:rPr lang="fr-FR" dirty="0" err="1"/>
              <a:t>gene</a:t>
            </a:r>
            <a:r>
              <a:rPr lang="fr-FR" dirty="0"/>
              <a:t> expression</a:t>
            </a:r>
          </a:p>
          <a:p>
            <a:endParaRPr lang="fr-FR" dirty="0"/>
          </a:p>
          <a:p>
            <a:r>
              <a:rPr lang="fr-FR" dirty="0"/>
              <a:t>The point, </a:t>
            </a:r>
            <a:r>
              <a:rPr lang="fr-FR" dirty="0" err="1"/>
              <a:t>with</a:t>
            </a:r>
            <a:r>
              <a:rPr lang="fr-FR" dirty="0"/>
              <a:t> all </a:t>
            </a:r>
            <a:r>
              <a:rPr lang="fr-FR" dirty="0" err="1"/>
              <a:t>those</a:t>
            </a:r>
            <a:r>
              <a:rPr lang="fr-FR" dirty="0"/>
              <a:t> techniques, at </a:t>
            </a:r>
            <a:r>
              <a:rPr lang="fr-FR" dirty="0" err="1"/>
              <a:t>some</a:t>
            </a:r>
            <a:r>
              <a:rPr lang="fr-FR" dirty="0"/>
              <a:t> point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detect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expression of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genes</a:t>
            </a:r>
            <a:r>
              <a:rPr lang="fr-FR" dirty="0"/>
              <a:t>. But </a:t>
            </a:r>
            <a:r>
              <a:rPr lang="fr-FR" dirty="0" err="1"/>
              <a:t>does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mean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gene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actively</a:t>
            </a:r>
            <a:r>
              <a:rPr lang="fr-FR" dirty="0"/>
              <a:t> </a:t>
            </a:r>
            <a:r>
              <a:rPr lang="fr-FR" dirty="0" err="1"/>
              <a:t>expressed</a:t>
            </a:r>
            <a:r>
              <a:rPr lang="fr-FR" dirty="0"/>
              <a:t>? How do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distinguish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technical</a:t>
            </a:r>
            <a:r>
              <a:rPr lang="fr-FR" dirty="0"/>
              <a:t> and </a:t>
            </a:r>
            <a:r>
              <a:rPr lang="fr-FR" dirty="0" err="1"/>
              <a:t>transcriptional</a:t>
            </a:r>
            <a:r>
              <a:rPr lang="fr-FR" dirty="0"/>
              <a:t> noise?</a:t>
            </a:r>
          </a:p>
          <a:p>
            <a:endParaRPr lang="fr-FR" dirty="0"/>
          </a:p>
          <a:p>
            <a:pPr marL="131400" lvl="2"/>
            <a:r>
              <a:rPr lang="en-GB" sz="2200" dirty="0">
                <a:solidFill>
                  <a:srgbClr val="7F7F7F"/>
                </a:solidFill>
                <a:latin typeface="Verdana"/>
                <a:cs typeface="Verdana"/>
              </a:rPr>
              <a:t>=&gt;but above what expression value do you consider it's actively expressed?</a:t>
            </a:r>
          </a:p>
          <a:p>
            <a:pPr marL="131400" lvl="2"/>
            <a:r>
              <a:rPr lang="en-GB" sz="2200" dirty="0">
                <a:solidFill>
                  <a:srgbClr val="7F7F7F"/>
                </a:solidFill>
                <a:latin typeface="Verdana"/>
                <a:cs typeface="Verdana"/>
              </a:rPr>
              <a:t>=&gt; how to manage variations between different conditions, e.g. same organ but different sexes, or strains, or disease state, or environmental conditions, etc?</a:t>
            </a:r>
          </a:p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>
                    <a:lumMod val="50000"/>
                  </a:schemeClr>
                </a:solidFill>
                <a:latin typeface="Verdana"/>
                <a:cs typeface="Verdana"/>
              </a:rPr>
              <a:t>=&gt; for this you should have technical replicates, but hey, not all experiments are perfect, some are cost-limited, or some samples failed, etc.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35735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7C1E-9BC6-CB49-AA5A-68E7C35778DA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57512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QUESTION AFTER SLIDE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3573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097696-14DD-F12F-48BD-758A77D1E9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5D51ADD-F910-3772-9ABC-652D704EC2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BF538F7-01EE-5C94-D2FE-749BB30750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Empirical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threshold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of 1 RPKM or 2 TPM for </a:t>
            </a: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calling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genes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actively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expressed</a:t>
            </a:r>
            <a:endParaRPr lang="fr-CH" sz="12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endParaRPr lang="fr-CH" sz="12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/>
              <a:buChar char="•"/>
            </a:pP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Some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studies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use a </a:t>
            </a: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threshold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as </a:t>
            </a: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little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as 0.1 RPKM, or as </a:t>
            </a:r>
            <a:r>
              <a:rPr lang="fr-CH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much</a:t>
            </a:r>
            <a:r>
              <a:rPr lang="fr-CH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as 3 TPM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62E857C-CE29-734D-2F9F-5AEDDFDCFA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85308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465057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35735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35735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E2AE82-A204-EF5C-AF35-4F8700AEE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4DA80DB-7D7D-DBC9-AB67-4AB1500CF4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5E98DC8-5036-3F7B-E2FE-3765DA6343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A64F9E-4021-14F2-643F-8BA7748F2A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19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41353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7C1E-9BC6-CB49-AA5A-68E7C35778D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19873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7C1E-9BC6-CB49-AA5A-68E7C35778DA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57512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21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722952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QUESTION AFTER SLIDE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22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26913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23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557911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mapping to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genic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intergenic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regions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-&gt;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counts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TPM -&gt;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estimate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distribution of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TPMs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intergenic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regions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-&gt;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zscore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p-values for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fr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TPM </a:t>
            </a:r>
            <a:r>
              <a:rPr lang="fr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91155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7C1E-9BC6-CB49-AA5A-68E7C35778DA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57512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26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35735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7C1E-9BC6-CB49-AA5A-68E7C35778DA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04204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DC1C6-FE6A-99A9-CF8D-CE051F7C2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>
            <a:extLst>
              <a:ext uri="{FF2B5EF4-FFF2-40B4-BE49-F238E27FC236}">
                <a16:creationId xmlns:a16="http://schemas.microsoft.com/office/drawing/2014/main" id="{2CA464C2-4B87-EA1D-C43B-878C1464E1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>
            <a:extLst>
              <a:ext uri="{FF2B5EF4-FFF2-40B4-BE49-F238E27FC236}">
                <a16:creationId xmlns:a16="http://schemas.microsoft.com/office/drawing/2014/main" id="{B638EF4D-FF2A-0EFA-361A-388A93652EE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>
            <a:extLst>
              <a:ext uri="{FF2B5EF4-FFF2-40B4-BE49-F238E27FC236}">
                <a16:creationId xmlns:a16="http://schemas.microsoft.com/office/drawing/2014/main" id="{86C9B673-E03A-4716-65F6-E10CE3D060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28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360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29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27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15280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30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372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31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3124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r>
              <a:rPr lang="fr-FR">
                <a:latin typeface="Calibri" charset="0"/>
                <a:ea typeface="ＭＳ Ｐゴシック" charset="0"/>
                <a:cs typeface="ＭＳ Ｐゴシック" charset="0"/>
              </a:rPr>
              <a:t>QUESTION </a:t>
            </a:r>
            <a:r>
              <a:rPr lang="fr-FR" dirty="0">
                <a:latin typeface="Calibri" charset="0"/>
                <a:ea typeface="ＭＳ Ｐゴシック" charset="0"/>
                <a:cs typeface="ＭＳ Ｐゴシック" charset="0"/>
              </a:rPr>
              <a:t>AFTER THIS SLIDE</a:t>
            </a: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32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0433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7C1E-9BC6-CB49-AA5A-68E7C35778DA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44891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34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1597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35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1071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QUESTION AFTER THIS SLIDE</a:t>
            </a:r>
          </a:p>
          <a:p>
            <a:endParaRPr lang="fr-F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experiments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techniques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power and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resolution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ranking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condition. For instance,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situ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hybridization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allowed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condition;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RNA-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in the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condition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allowed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30,000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max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25,000, and 20,000 distinct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experiments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data types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highly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heterogeneous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difficult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compare as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To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overcome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limitation,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taking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into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account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max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type, condition and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as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compared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the max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over all data in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considering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average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maximal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shifted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</a:t>
            </a:r>
            <a:endParaRPr lang="fr-F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receive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weight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if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more informative data (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below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absence of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type in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condition. It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avoids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always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ranking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conditions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studied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</a:t>
            </a:r>
            <a:r>
              <a:rPr lang="fr-FR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situ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hybridization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</a:t>
            </a:r>
            <a:r>
              <a:rPr lang="fr-F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top.</a:t>
            </a:r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36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2961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7C1E-9BC6-CB49-AA5A-68E7C35778DA}" type="slidenum">
              <a:rPr lang="fr-FR" smtClean="0"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34646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38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51277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39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60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97285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40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52065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41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9736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42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7516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fr-FR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5247062-B490-6D45-80D3-1B4F849AD8ED}" type="slidenum">
              <a:rPr lang="es-ES_tradnl" sz="1200">
                <a:solidFill>
                  <a:schemeClr val="tx1"/>
                </a:solidFill>
                <a:latin typeface="Calibri" charset="0"/>
              </a:rPr>
              <a:pPr eaLnBrk="1" hangingPunct="1"/>
              <a:t>43</a:t>
            </a:fld>
            <a:endParaRPr lang="es-ES_tradnl" sz="1200">
              <a:solidFill>
                <a:schemeClr val="tx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547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9504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pitchFamily="2" charset="2"/>
              <a:buNone/>
            </a:pPr>
            <a:r>
              <a:rPr lang="en-GB" noProof="0" dirty="0"/>
              <a:t>Shooting at FCA, sorry, just because the data were widely available</a:t>
            </a:r>
            <a:r>
              <a:rPr lang="fr-FR" noProof="0" dirty="0"/>
              <a:t>: </a:t>
            </a:r>
            <a:r>
              <a:rPr lang="fr-FR" noProof="0" dirty="0" err="1"/>
              <a:t>Thank</a:t>
            </a:r>
            <a:r>
              <a:rPr lang="fr-FR" noProof="0" dirty="0"/>
              <a:t> </a:t>
            </a:r>
            <a:r>
              <a:rPr lang="fr-FR" noProof="0" dirty="0" err="1"/>
              <a:t>you</a:t>
            </a:r>
            <a:r>
              <a:rPr lang="fr-FR" noProof="0" dirty="0"/>
              <a:t> to FCA for </a:t>
            </a:r>
            <a:r>
              <a:rPr lang="fr-FR" noProof="0" dirty="0" err="1"/>
              <a:t>providing</a:t>
            </a:r>
            <a:r>
              <a:rPr lang="fr-FR" noProof="0" dirty="0"/>
              <a:t> all </a:t>
            </a:r>
            <a:r>
              <a:rPr lang="fr-FR" noProof="0" dirty="0" err="1"/>
              <a:t>these</a:t>
            </a:r>
            <a:r>
              <a:rPr lang="fr-FR" noProof="0" dirty="0"/>
              <a:t> data, </a:t>
            </a:r>
            <a:r>
              <a:rPr lang="fr-FR" noProof="0" dirty="0" err="1"/>
              <a:t>it’s</a:t>
            </a:r>
            <a:r>
              <a:rPr lang="fr-FR" noProof="0" dirty="0"/>
              <a:t> </a:t>
            </a:r>
            <a:r>
              <a:rPr lang="fr-FR" noProof="0" dirty="0" err="1"/>
              <a:t>always</a:t>
            </a:r>
            <a:r>
              <a:rPr lang="fr-FR" noProof="0" dirty="0"/>
              <a:t> </a:t>
            </a:r>
            <a:r>
              <a:rPr lang="fr-FR" noProof="0" dirty="0" err="1"/>
              <a:t>easy</a:t>
            </a:r>
            <a:r>
              <a:rPr lang="fr-FR" noProof="0" dirty="0"/>
              <a:t> to </a:t>
            </a:r>
            <a:r>
              <a:rPr lang="fr-FR" noProof="0" dirty="0" err="1"/>
              <a:t>critisise</a:t>
            </a:r>
            <a:r>
              <a:rPr lang="fr-FR" noProof="0" dirty="0"/>
              <a:t>. </a:t>
            </a:r>
            <a:r>
              <a:rPr lang="fr-FR" noProof="0" dirty="0" err="1"/>
              <a:t>Also</a:t>
            </a:r>
            <a:r>
              <a:rPr lang="fr-FR" noProof="0" dirty="0"/>
              <a:t>, </a:t>
            </a:r>
            <a:r>
              <a:rPr lang="fr-FR" noProof="0" dirty="0" err="1"/>
              <a:t>maybe</a:t>
            </a:r>
            <a:r>
              <a:rPr lang="fr-FR" noProof="0" dirty="0"/>
              <a:t> WE are in </a:t>
            </a:r>
            <a:r>
              <a:rPr lang="fr-FR" noProof="0" dirty="0" err="1"/>
              <a:t>errors</a:t>
            </a:r>
            <a:r>
              <a:rPr lang="fr-FR" noProof="0" dirty="0"/>
              <a:t> for </a:t>
            </a:r>
            <a:r>
              <a:rPr lang="fr-FR" noProof="0" dirty="0" err="1"/>
              <a:t>some</a:t>
            </a:r>
            <a:r>
              <a:rPr lang="fr-FR" noProof="0" dirty="0"/>
              <a:t> of </a:t>
            </a:r>
            <a:r>
              <a:rPr lang="fr-FR" noProof="0" dirty="0" err="1"/>
              <a:t>these</a:t>
            </a:r>
            <a:r>
              <a:rPr lang="fr-FR" noProof="0" dirty="0"/>
              <a:t> points. </a:t>
            </a:r>
            <a:r>
              <a:rPr lang="fr-FR" noProof="0" dirty="0" err="1"/>
              <a:t>We</a:t>
            </a:r>
            <a:r>
              <a:rPr lang="fr-FR" noProof="0" dirty="0"/>
              <a:t> </a:t>
            </a:r>
            <a:r>
              <a:rPr lang="fr-FR" noProof="0" dirty="0" err="1"/>
              <a:t>just</a:t>
            </a:r>
            <a:r>
              <a:rPr lang="fr-FR" noProof="0" dirty="0"/>
              <a:t> </a:t>
            </a:r>
            <a:r>
              <a:rPr lang="fr-FR" noProof="0" dirty="0" err="1"/>
              <a:t>want</a:t>
            </a:r>
            <a:r>
              <a:rPr lang="fr-FR" noProof="0" dirty="0"/>
              <a:t> to highlight the challenges. Blablabla, </a:t>
            </a:r>
            <a:r>
              <a:rPr lang="fr-FR" noProof="0" dirty="0" err="1"/>
              <a:t>be</a:t>
            </a:r>
            <a:r>
              <a:rPr lang="fr-FR" noProof="0" dirty="0"/>
              <a:t> </a:t>
            </a:r>
            <a:r>
              <a:rPr lang="fr-FR" noProof="0" dirty="0" err="1"/>
              <a:t>nice</a:t>
            </a:r>
            <a:r>
              <a:rPr lang="fr-FR" noProof="0" dirty="0"/>
              <a:t> :p</a:t>
            </a:r>
          </a:p>
          <a:p>
            <a:pPr marL="0" indent="0">
              <a:buFont typeface="Symbol" pitchFamily="2" charset="2"/>
              <a:buNone/>
            </a:pPr>
            <a:endParaRPr lang="fr-FR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itchFamily="2" charset="2"/>
              <a:buNone/>
              <a:tabLst/>
              <a:defRPr/>
            </a:pPr>
            <a:r>
              <a:rPr lang="en-GB" dirty="0"/>
              <a:t>Inconsistency “stringent”/”broad” annotations</a:t>
            </a:r>
            <a:r>
              <a:rPr lang="fr-FR" dirty="0"/>
              <a:t>: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criteria</a:t>
            </a:r>
            <a:r>
              <a:rPr lang="fr-FR" dirty="0"/>
              <a:t> of clustering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3217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5552C-B67A-631B-82BA-715703824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1D854B6-AD8B-ACE7-9735-BF6C20310E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58CBCDE-12A2-8CE4-CE8D-F39DD59642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pitchFamily="2" charset="2"/>
              <a:buNone/>
            </a:pP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078259-02CD-EE56-C39C-E34C6CE449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2481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D6806E-B7E5-ABC5-C9A8-6D9A109D2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47EBF82-36AE-9FBA-B25B-51BCC88130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8DE29BB-0880-7520-3B0D-B4034C481C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pitchFamily="2" charset="2"/>
              <a:buNone/>
            </a:pP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156213B-9F16-AADB-4C90-B5E2A1894A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CDFF-FD0B-401A-8365-69EE43F9A11B}" type="slidenum">
              <a:rPr lang="fr-FR" smtClean="0"/>
              <a:pPr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96417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7C1E-9BC6-CB49-AA5A-68E7C35778DA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5751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129200"/>
            <a:ext cx="8100000" cy="468000"/>
          </a:xfrm>
        </p:spPr>
        <p:txBody>
          <a:bodyPr lIns="0" tIns="0" rIns="0" bIns="0">
            <a:normAutofit/>
          </a:bodyPr>
          <a:lstStyle>
            <a:lvl1pPr algn="l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504000" y="4964400"/>
            <a:ext cx="8100000" cy="78581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 dirty="0"/>
              <a:t>Sub-title</a:t>
            </a:r>
          </a:p>
        </p:txBody>
      </p:sp>
      <p:pic>
        <p:nvPicPr>
          <p:cNvPr id="4" name="Image 4" descr="ELIXIR_SWITZERLAND_white_background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000" y="6374641"/>
            <a:ext cx="795750" cy="384155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6948264" y="6525344"/>
            <a:ext cx="2039188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https://</a:t>
            </a:r>
            <a:r>
              <a:rPr lang="fr-CH" sz="1420" b="1" dirty="0" err="1">
                <a:solidFill>
                  <a:schemeClr val="tx1"/>
                </a:solidFill>
              </a:rPr>
              <a:t>www.bgee.org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Espace réservé pour une image  10" descr="&#10;"/>
          <p:cNvSpPr>
            <a:spLocks noGrp="1"/>
          </p:cNvSpPr>
          <p:nvPr>
            <p:ph type="pic" sz="quarter" idx="10"/>
          </p:nvPr>
        </p:nvSpPr>
        <p:spPr>
          <a:xfrm>
            <a:off x="720000" y="3528000"/>
            <a:ext cx="3600000" cy="223200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/>
            </a:lvl1pPr>
          </a:lstStyle>
          <a:p>
            <a:endParaRPr lang="en-GB" noProof="0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720000" y="2015999"/>
            <a:ext cx="3600000" cy="864000"/>
          </a:xfrm>
        </p:spPr>
        <p:txBody>
          <a:bodyPr anchor="ctr" anchorCtr="0"/>
          <a:lstStyle>
            <a:lvl1pPr algn="ctr">
              <a:defRPr/>
            </a:lvl1pPr>
          </a:lstStyle>
          <a:p>
            <a:pPr lvl="0"/>
            <a:r>
              <a:rPr lang="en-GB" noProof="0" dirty="0"/>
              <a:t>Type your comment</a:t>
            </a:r>
          </a:p>
        </p:txBody>
      </p:sp>
      <p:sp>
        <p:nvSpPr>
          <p:cNvPr id="16" name="Espace réservé pour une image  10"/>
          <p:cNvSpPr>
            <a:spLocks noGrp="1"/>
          </p:cNvSpPr>
          <p:nvPr>
            <p:ph type="pic" sz="quarter" idx="12"/>
          </p:nvPr>
        </p:nvSpPr>
        <p:spPr>
          <a:xfrm>
            <a:off x="4860000" y="3528000"/>
            <a:ext cx="3600000" cy="223200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/>
            </a:lvl1pPr>
          </a:lstStyle>
          <a:p>
            <a:endParaRPr lang="en-GB" noProof="0" dirty="0"/>
          </a:p>
        </p:txBody>
      </p:sp>
      <p:sp>
        <p:nvSpPr>
          <p:cNvPr id="21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4860000" y="2016000"/>
            <a:ext cx="3600000" cy="864000"/>
          </a:xfrm>
        </p:spPr>
        <p:txBody>
          <a:bodyPr anchor="ctr" anchorCtr="0"/>
          <a:lstStyle>
            <a:lvl1pPr algn="ctr">
              <a:defRPr/>
            </a:lvl1pPr>
          </a:lstStyle>
          <a:p>
            <a:pPr lvl="0"/>
            <a:r>
              <a:rPr lang="en-GB" noProof="0"/>
              <a:t>Type your comment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93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429132"/>
            <a:ext cx="8100000" cy="1546876"/>
          </a:xfrm>
        </p:spPr>
        <p:txBody>
          <a:bodyPr lIns="0" tIns="0" rIns="0" bIns="0">
            <a:normAutofit/>
          </a:bodyPr>
          <a:lstStyle>
            <a:lvl1pPr algn="ctr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/>
              <a:t>Insert thank you text</a:t>
            </a:r>
          </a:p>
        </p:txBody>
      </p:sp>
      <p:pic>
        <p:nvPicPr>
          <p:cNvPr id="4" name="Image 4" descr="ELIXIR_SWITZERLAND_white_background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000" y="6285205"/>
            <a:ext cx="795750" cy="38415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7308304" y="6453336"/>
            <a:ext cx="1679148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https://bgee.org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51520" y="867715"/>
            <a:ext cx="7200800" cy="394980"/>
          </a:xfrm>
          <a:prstGeom prst="rect">
            <a:avLst/>
          </a:prstGeom>
        </p:spPr>
        <p:txBody>
          <a:bodyPr lIns="144000" tIns="0" rIns="0" bIns="0" anchor="b" anchorCtr="0">
            <a:spAutoFit/>
          </a:bodyPr>
          <a:lstStyle>
            <a:lvl1pPr algn="l">
              <a:lnSpc>
                <a:spcPct val="90000"/>
              </a:lnSpc>
              <a:defRPr sz="2800" b="1">
                <a:solidFill>
                  <a:srgbClr val="E6000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73209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 dir="r"/>
      </p:transition>
    </mc:Choice>
    <mc:Fallback xmlns="" xmlns:mv="urn:schemas-microsoft-com:mac:vml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o-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129200"/>
            <a:ext cx="8100000" cy="468000"/>
          </a:xfrm>
        </p:spPr>
        <p:txBody>
          <a:bodyPr lIns="0" tIns="0" rIns="0" bIns="0">
            <a:normAutofit/>
          </a:bodyPr>
          <a:lstStyle>
            <a:lvl1pPr algn="l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504000" y="4964400"/>
            <a:ext cx="8100000" cy="78581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Sub-title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E146C0-52BC-334B-B892-97E6B8E643A1}"/>
              </a:ext>
            </a:extLst>
          </p:cNvPr>
          <p:cNvSpPr/>
          <p:nvPr userDrawn="1"/>
        </p:nvSpPr>
        <p:spPr>
          <a:xfrm>
            <a:off x="6948264" y="6525344"/>
            <a:ext cx="2039188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https://</a:t>
            </a:r>
            <a:r>
              <a:rPr lang="fr-CH" sz="1420" b="1" dirty="0" err="1">
                <a:solidFill>
                  <a:schemeClr val="tx1"/>
                </a:solidFill>
              </a:rPr>
              <a:t>www.bgee.org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0"/>
            <a:ext cx="9144000" cy="839665"/>
          </a:xfrm>
          <a:prstGeom prst="rect">
            <a:avLst/>
          </a:prstGeom>
        </p:spPr>
      </p:pic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2628000" y="29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4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2628000" y="38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5" name="Espace réservé du texte 12"/>
          <p:cNvSpPr>
            <a:spLocks noGrp="1"/>
          </p:cNvSpPr>
          <p:nvPr>
            <p:ph type="body" sz="quarter" idx="12" hasCustomPrompt="1"/>
          </p:nvPr>
        </p:nvSpPr>
        <p:spPr>
          <a:xfrm>
            <a:off x="2628000" y="4786322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6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2628000" y="56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7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28000" y="20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E30613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cxnSp>
        <p:nvCxnSpPr>
          <p:cNvPr id="10" name="Connecteur droit 9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0" y="1818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2000" y="2204864"/>
            <a:ext cx="8100000" cy="324036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GB" noProof="0" dirty="0"/>
              <a:t>Sub-section title</a:t>
            </a:r>
          </a:p>
        </p:txBody>
      </p:sp>
      <p:pic>
        <p:nvPicPr>
          <p:cNvPr id="3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0"/>
            <a:ext cx="9144000" cy="839665"/>
          </a:xfrm>
          <a:prstGeom prst="rect">
            <a:avLst/>
          </a:prstGeom>
        </p:spPr>
      </p:pic>
      <p:cxnSp>
        <p:nvCxnSpPr>
          <p:cNvPr id="4" name="Connecteur droit 9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Connecteur droit 10"/>
          <p:cNvCxnSpPr/>
          <p:nvPr userDrawn="1"/>
        </p:nvCxnSpPr>
        <p:spPr>
          <a:xfrm>
            <a:off x="0" y="1818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1440000"/>
            <a:ext cx="8100000" cy="4896000"/>
          </a:xfrm>
        </p:spPr>
        <p:txBody>
          <a:bodyPr>
            <a:noAutofit/>
          </a:bodyPr>
          <a:lstStyle>
            <a:lvl1pPr>
              <a:defRPr sz="2400" baseline="0"/>
            </a:lvl1pPr>
            <a:lvl2pPr marL="360000" indent="-360000">
              <a:spcBef>
                <a:spcPts val="2400"/>
              </a:spcBef>
              <a:buSzPct val="110000"/>
              <a:defRPr sz="2400"/>
            </a:lvl2pPr>
            <a:lvl3pPr marL="360000">
              <a:defRPr sz="2400"/>
            </a:lvl3pPr>
            <a:lvl5pPr>
              <a:defRPr/>
            </a:lvl5pPr>
          </a:lstStyle>
          <a:p>
            <a:pPr lvl="1"/>
            <a:r>
              <a:rPr lang="en-GB" noProof="0" dirty="0"/>
              <a:t>Text </a:t>
            </a:r>
          </a:p>
          <a:p>
            <a:pPr lvl="2"/>
            <a:r>
              <a:rPr lang="en-GB" noProof="0" dirty="0"/>
              <a:t>Text </a:t>
            </a:r>
          </a:p>
        </p:txBody>
      </p:sp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540000"/>
            <a:ext cx="8100000" cy="5760000"/>
          </a:xfrm>
        </p:spPr>
        <p:txBody>
          <a:bodyPr anchor="ctr" anchorCtr="0">
            <a:noAutofit/>
          </a:bodyPr>
          <a:lstStyle>
            <a:lvl1pPr algn="ctr">
              <a:defRPr sz="6000" cap="none" baseline="0">
                <a:effectLst>
                  <a:outerShdw blurRad="38100" dist="12700" dir="2700000" algn="tl">
                    <a:srgbClr val="000000">
                      <a:alpha val="50000"/>
                    </a:srgbClr>
                  </a:outerShdw>
                </a:effectLst>
              </a:defRPr>
            </a:lvl1pPr>
            <a:lvl5pPr>
              <a:defRPr/>
            </a:lvl5pPr>
          </a:lstStyle>
          <a:p>
            <a:r>
              <a:rPr lang="en-GB" noProof="0" dirty="0"/>
              <a:t>Add your key </a:t>
            </a:r>
            <a:br>
              <a:rPr lang="en-GB" noProof="0" dirty="0"/>
            </a:br>
            <a:r>
              <a:rPr lang="en-GB" noProof="0" dirty="0"/>
              <a:t>message here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>
            <a:off x="0" y="5364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Connecteur droit 8"/>
          <p:cNvCxnSpPr/>
          <p:nvPr userDrawn="1"/>
        </p:nvCxnSpPr>
        <p:spPr>
          <a:xfrm>
            <a:off x="0" y="1494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1440000"/>
            <a:ext cx="8100000" cy="4896000"/>
          </a:xfrm>
        </p:spPr>
        <p:txBody>
          <a:bodyPr>
            <a:noAutofit/>
          </a:bodyPr>
          <a:lstStyle>
            <a:lvl1pPr>
              <a:defRPr sz="2400"/>
            </a:lvl1pPr>
            <a:lvl2pPr marL="360000" indent="-360000">
              <a:spcBef>
                <a:spcPts val="2400"/>
              </a:spcBef>
              <a:buSzPct val="110000"/>
              <a:defRPr sz="2400"/>
            </a:lvl2pPr>
            <a:lvl3pPr marL="360000">
              <a:defRPr sz="2400"/>
            </a:lvl3pPr>
            <a:lvl5pPr>
              <a:defRPr/>
            </a:lvl5pPr>
          </a:lstStyle>
          <a:p>
            <a:pPr lvl="0"/>
            <a:r>
              <a:rPr lang="en-GB" noProof="0" dirty="0"/>
              <a:t>Add your figure/ table/ image/ plain text here</a:t>
            </a:r>
          </a:p>
        </p:txBody>
      </p:sp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accent2"/>
          </a:solidFill>
          <a:ln>
            <a:noFill/>
          </a:ln>
          <a:effectLst>
            <a:outerShdw blurRad="38100" dist="12700" dir="2700000" algn="ctr" rotWithShape="0">
              <a:srgbClr val="000000">
                <a:alpha val="43000"/>
              </a:srgb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chemeClr val="accent6"/>
          </a:solidFill>
          <a:ln>
            <a:noFill/>
          </a:ln>
          <a:effectLst>
            <a:outerShdw blurRad="38100" dist="12700" dir="2700000" algn="ctr" rotWithShape="0">
              <a:srgbClr val="000000">
                <a:alpha val="43000"/>
              </a:srgb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4"/>
          </a:solidFill>
          <a:ln>
            <a:noFill/>
          </a:ln>
          <a:effectLst>
            <a:outerShdw blurRad="38100" dist="12700" dir="2700000" algn="ctr" rotWithShape="0">
              <a:srgbClr val="000000">
                <a:alpha val="43000"/>
              </a:srgb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38100" dist="12700" dir="2700000" algn="ctr" rotWithShape="0">
              <a:srgbClr val="000000">
                <a:alpha val="43000"/>
              </a:srgb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  <a:effectLst>
            <a:outerShdw blurRad="38100" dist="12700" dir="2700000" algn="ctr" rotWithShape="0">
              <a:srgbClr val="000000">
                <a:alpha val="43000"/>
              </a:srgbClr>
            </a:outerShdw>
          </a:effectLst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bg2"/>
          </a:solidFill>
          <a:ln>
            <a:noFill/>
          </a:ln>
          <a:effectLst>
            <a:outerShdw blurRad="38100" dist="12700" dir="2700000" algn="t" rotWithShape="0">
              <a:prstClr val="black">
                <a:alpha val="43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chemeClr val="accent4"/>
          </a:solidFill>
          <a:ln>
            <a:noFill/>
          </a:ln>
          <a:effectLst>
            <a:outerShdw blurRad="38100" dist="12700" dir="2700000" algn="t" rotWithShape="0">
              <a:prstClr val="black">
                <a:alpha val="43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6"/>
          </a:solidFill>
          <a:ln>
            <a:noFill/>
          </a:ln>
          <a:effectLst>
            <a:outerShdw blurRad="38100" dist="12700" dir="2700000" algn="t" rotWithShape="0">
              <a:prstClr val="black">
                <a:alpha val="43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38100" dist="12700" dir="2700000" algn="t" rotWithShape="0">
              <a:prstClr val="black">
                <a:alpha val="43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504000" y="71438"/>
            <a:ext cx="8100000" cy="864000"/>
          </a:xfrm>
          <a:prstGeom prst="rect">
            <a:avLst/>
          </a:prstGeom>
          <a:effectLst>
            <a:outerShdw blurRad="38100" dist="12700" dir="2700000" algn="ctr" rotWithShape="0">
              <a:srgbClr val="000000">
                <a:alpha val="43000"/>
              </a:srgbClr>
            </a:outerShdw>
          </a:effectLst>
        </p:spPr>
        <p:txBody>
          <a:bodyPr vert="horz" lIns="0" tIns="0" rIns="0" bIns="0" rtlCol="0" anchor="ctr">
            <a:normAutofit/>
          </a:bodyPr>
          <a:lstStyle/>
          <a:p>
            <a:r>
              <a:rPr lang="en-GB" noProof="0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04000" y="1296000"/>
            <a:ext cx="8100000" cy="5040000"/>
          </a:xfrm>
          <a:prstGeom prst="rect">
            <a:avLst/>
          </a:prstGeom>
          <a:effectLst>
            <a:outerShdw blurRad="38100" dist="12700" dir="2700000" algn="ctr" rotWithShape="0">
              <a:srgbClr val="000000">
                <a:alpha val="43000"/>
              </a:srgbClr>
            </a:outerShdw>
          </a:effectLst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Cliquez pour modifier les styles du texte du masque</a:t>
            </a:r>
          </a:p>
          <a:p>
            <a:pPr lvl="1"/>
            <a:r>
              <a:rPr lang="en-GB" noProof="0"/>
              <a:t>Deuxième niveau</a:t>
            </a:r>
          </a:p>
          <a:p>
            <a:pPr lvl="2"/>
            <a:r>
              <a:rPr lang="en-GB" noProof="0"/>
              <a:t>Troisième 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7" r:id="rId2"/>
    <p:sldLayoutId id="2147483687" r:id="rId3"/>
    <p:sldLayoutId id="2147483696" r:id="rId4"/>
    <p:sldLayoutId id="2147483684" r:id="rId5"/>
    <p:sldLayoutId id="2147483686" r:id="rId6"/>
    <p:sldLayoutId id="2147483688" r:id="rId7"/>
    <p:sldLayoutId id="2147483694" r:id="rId8"/>
    <p:sldLayoutId id="2147483695" r:id="rId9"/>
    <p:sldLayoutId id="2147483693" r:id="rId10"/>
    <p:sldLayoutId id="2147483698" r:id="rId11"/>
    <p:sldLayoutId id="2147483689" r:id="rId12"/>
    <p:sldLayoutId id="2147483701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buFont typeface="Arial" pitchFamily="34" charset="0"/>
        <a:buNone/>
        <a:defRPr sz="2400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1pPr>
      <a:lvl2pPr marL="360000" indent="-360000" algn="l" defTabSz="914400" rtl="0" eaLnBrk="1" latinLnBrk="0" hangingPunct="1">
        <a:spcBef>
          <a:spcPts val="2400"/>
        </a:spcBef>
        <a:buSzPct val="110000"/>
        <a:buFontTx/>
        <a:buBlip>
          <a:blip r:embed="rId15"/>
        </a:buBlip>
        <a:defRPr sz="2400" b="1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2pPr>
      <a:lvl3pPr marL="360000" indent="0" algn="l" defTabSz="914400" rtl="0" eaLnBrk="1" latinLnBrk="0" hangingPunct="1">
        <a:spcBef>
          <a:spcPts val="0"/>
        </a:spcBef>
        <a:buFontTx/>
        <a:buNone/>
        <a:defRPr lang="fr-FR" sz="2400" kern="1200" dirty="0" smtClean="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3pPr>
      <a:lvl4pPr marL="360000" indent="0" algn="l" defTabSz="914400" rtl="0" eaLnBrk="1" latinLnBrk="0" hangingPunct="1">
        <a:spcBef>
          <a:spcPts val="0"/>
        </a:spcBef>
        <a:buFontTx/>
        <a:buNone/>
        <a:defRPr sz="2400" b="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360000" indent="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360000" indent="0" algn="l" defTabSz="914400" rtl="0" eaLnBrk="1" latinLnBrk="0" hangingPunct="1">
        <a:spcBef>
          <a:spcPct val="2000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jpe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50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12" Type="http://schemas.openxmlformats.org/officeDocument/2006/relationships/image" Target="../media/image49.png"/><Relationship Id="rId2" Type="http://schemas.openxmlformats.org/officeDocument/2006/relationships/notesSlide" Target="../notesSlides/notesSlide40.xml"/><Relationship Id="rId16" Type="http://schemas.openxmlformats.org/officeDocument/2006/relationships/image" Target="../media/image5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3.pn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5" Type="http://schemas.openxmlformats.org/officeDocument/2006/relationships/image" Target="../media/image5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Relationship Id="rId14" Type="http://schemas.openxmlformats.org/officeDocument/2006/relationships/image" Target="../media/image51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13" Type="http://schemas.openxmlformats.org/officeDocument/2006/relationships/image" Target="../media/image64.png"/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12" Type="http://schemas.openxmlformats.org/officeDocument/2006/relationships/image" Target="../media/image63.png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6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7.png"/><Relationship Id="rId11" Type="http://schemas.openxmlformats.org/officeDocument/2006/relationships/image" Target="../media/image62.png"/><Relationship Id="rId5" Type="http://schemas.openxmlformats.org/officeDocument/2006/relationships/image" Target="../media/image56.png"/><Relationship Id="rId15" Type="http://schemas.openxmlformats.org/officeDocument/2006/relationships/image" Target="../media/image66.png"/><Relationship Id="rId10" Type="http://schemas.openxmlformats.org/officeDocument/2006/relationships/image" Target="../media/image61.png"/><Relationship Id="rId4" Type="http://schemas.openxmlformats.org/officeDocument/2006/relationships/image" Target="../media/image55.png"/><Relationship Id="rId9" Type="http://schemas.openxmlformats.org/officeDocument/2006/relationships/image" Target="../media/image60.png"/><Relationship Id="rId14" Type="http://schemas.openxmlformats.org/officeDocument/2006/relationships/image" Target="../media/image6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9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ctrTitle"/>
          </p:nvPr>
        </p:nvSpPr>
        <p:spPr>
          <a:xfrm>
            <a:off x="179512" y="4329152"/>
            <a:ext cx="8964488" cy="468000"/>
          </a:xfrm>
        </p:spPr>
        <p:txBody>
          <a:bodyPr>
            <a:normAutofit fontScale="90000"/>
          </a:bodyPr>
          <a:lstStyle/>
          <a:p>
            <a:r>
              <a:rPr lang="en-GB" noProof="0" dirty="0">
                <a:solidFill>
                  <a:schemeClr val="tx1"/>
                </a:solidFill>
                <a:latin typeface="Verdana"/>
                <a:cs typeface="Verdana"/>
              </a:rPr>
              <a:t>Data integration in </a:t>
            </a:r>
            <a:r>
              <a:rPr lang="en-GB" noProof="0" dirty="0" err="1">
                <a:solidFill>
                  <a:schemeClr val="tx1"/>
                </a:solidFill>
                <a:latin typeface="Verdana"/>
                <a:cs typeface="Verdana"/>
              </a:rPr>
              <a:t>Bgee</a:t>
            </a:r>
            <a:endParaRPr lang="en-GB" noProof="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>
          <a:xfrm>
            <a:off x="179512" y="5307478"/>
            <a:ext cx="8856984" cy="785818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  <a:latin typeface="Verdana"/>
                <a:cs typeface="Verdana"/>
              </a:rPr>
              <a:t>Frederic Bastian</a:t>
            </a:r>
          </a:p>
          <a:p>
            <a:r>
              <a:rPr lang="en-US" dirty="0">
                <a:solidFill>
                  <a:schemeClr val="tx1"/>
                </a:solidFill>
                <a:latin typeface="Verdana"/>
                <a:cs typeface="Verdana"/>
              </a:rPr>
              <a:t>BC2 2025 tutorial: The </a:t>
            </a:r>
            <a:r>
              <a:rPr lang="en-US" dirty="0" err="1">
                <a:solidFill>
                  <a:schemeClr val="tx1"/>
                </a:solidFill>
                <a:latin typeface="Verdana"/>
                <a:cs typeface="Verdana"/>
              </a:rPr>
              <a:t>Bgee</a:t>
            </a:r>
            <a:r>
              <a:rPr lang="en-US" dirty="0">
                <a:solidFill>
                  <a:schemeClr val="tx1"/>
                </a:solidFill>
                <a:latin typeface="Verdana"/>
                <a:cs typeface="Verdana"/>
              </a:rPr>
              <a:t> suite</a:t>
            </a:r>
          </a:p>
        </p:txBody>
      </p:sp>
      <p:pic>
        <p:nvPicPr>
          <p:cNvPr id="9" name="Espace réservé pour une image  17" descr="profile-cover-2017.jpg"/>
          <p:cNvPicPr>
            <a:picLocks noChangeAspect="1"/>
          </p:cNvPicPr>
          <p:nvPr/>
        </p:nvPicPr>
        <p:blipFill>
          <a:blip r:embed="rId3"/>
          <a:srcRect l="1464" r="1464" b="12798"/>
          <a:stretch>
            <a:fillRect/>
          </a:stretch>
        </p:blipFill>
        <p:spPr>
          <a:xfrm>
            <a:off x="0" y="2"/>
            <a:ext cx="9144000" cy="3428998"/>
          </a:xfrm>
          <a:prstGeom prst="rect">
            <a:avLst/>
          </a:prstGeom>
        </p:spPr>
      </p:pic>
      <p:cxnSp>
        <p:nvCxnSpPr>
          <p:cNvPr id="10" name="Connecteur droit 9"/>
          <p:cNvCxnSpPr/>
          <p:nvPr/>
        </p:nvCxnSpPr>
        <p:spPr>
          <a:xfrm>
            <a:off x="0" y="342488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>
            <a:off x="0" y="-1587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7" name="Image 13" descr="unilogo_noir_300dpi.png">
            <a:extLst>
              <a:ext uri="{FF2B5EF4-FFF2-40B4-BE49-F238E27FC236}">
                <a16:creationId xmlns:a16="http://schemas.microsoft.com/office/drawing/2014/main" id="{A74F1CED-F056-084D-B97C-005E0325E2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469" y="6165304"/>
            <a:ext cx="1630363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Straight Connector 2">
            <a:extLst>
              <a:ext uri="{FF2B5EF4-FFF2-40B4-BE49-F238E27FC236}">
                <a16:creationId xmlns:a16="http://schemas.microsoft.com/office/drawing/2014/main" id="{B4CC971E-75E3-BA45-B77D-ED7674DD44ED}"/>
              </a:ext>
            </a:extLst>
          </p:cNvPr>
          <p:cNvCxnSpPr/>
          <p:nvPr/>
        </p:nvCxnSpPr>
        <p:spPr>
          <a:xfrm>
            <a:off x="1259632" y="6317875"/>
            <a:ext cx="0" cy="464795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1" name="Image 20" descr="bgee13_hp_logo.png">
            <a:extLst>
              <a:ext uri="{FF2B5EF4-FFF2-40B4-BE49-F238E27FC236}">
                <a16:creationId xmlns:a16="http://schemas.microsoft.com/office/drawing/2014/main" id="{2A782F54-815B-064B-AF4B-CBC9241139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605" y="6347381"/>
            <a:ext cx="1006339" cy="405782"/>
          </a:xfrm>
          <a:prstGeom prst="rect">
            <a:avLst/>
          </a:prstGeom>
        </p:spPr>
      </p:pic>
      <p:cxnSp>
        <p:nvCxnSpPr>
          <p:cNvPr id="22" name="Straight Connector 2">
            <a:extLst>
              <a:ext uri="{FF2B5EF4-FFF2-40B4-BE49-F238E27FC236}">
                <a16:creationId xmlns:a16="http://schemas.microsoft.com/office/drawing/2014/main" id="{A92EF824-32F6-6D44-80F7-DA01D1C79835}"/>
              </a:ext>
            </a:extLst>
          </p:cNvPr>
          <p:cNvCxnSpPr/>
          <p:nvPr/>
        </p:nvCxnSpPr>
        <p:spPr>
          <a:xfrm>
            <a:off x="2915816" y="6317875"/>
            <a:ext cx="0" cy="464795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1" name="Picture 7" descr="sib_logo_trans_background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8568" y="3286124"/>
            <a:ext cx="1329231" cy="720000"/>
          </a:xfrm>
          <a:prstGeom prst="rect">
            <a:avLst/>
          </a:prstGeom>
        </p:spPr>
      </p:pic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6CED86D7-BE31-3F4D-AA86-2EA6C1C6673E}"/>
              </a:ext>
            </a:extLst>
          </p:cNvPr>
          <p:cNvSpPr txBox="1">
            <a:spLocks/>
          </p:cNvSpPr>
          <p:nvPr/>
        </p:nvSpPr>
        <p:spPr>
          <a:xfrm>
            <a:off x="7224010" y="5955196"/>
            <a:ext cx="2304256" cy="239789"/>
          </a:xfrm>
          <a:prstGeom prst="rect">
            <a:avLst/>
          </a:prstGeom>
        </p:spPr>
        <p:txBody>
          <a:bodyPr vert="horz" anchor="ctr"/>
          <a:lstStyle>
            <a:lvl1pPr marL="0" indent="0" algn="l" defTabSz="4176339" rtl="0" eaLnBrk="1" latinLnBrk="0" hangingPunct="1">
              <a:spcBef>
                <a:spcPts val="0"/>
              </a:spcBef>
              <a:buFont typeface="Arial" pitchFamily="34" charset="0"/>
              <a:buNone/>
              <a:defRPr sz="7000" b="1" kern="1200" baseline="0">
                <a:solidFill>
                  <a:schemeClr val="accent1"/>
                </a:solidFill>
                <a:effectLst>
                  <a:outerShdw blurRad="38100" dist="12700" dir="2700000" algn="ctr" rotWithShape="0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n-ea"/>
                <a:cs typeface="Arial" pitchFamily="34" charset="0"/>
              </a:defRPr>
            </a:lvl1pPr>
            <a:lvl2pPr marL="1644228" indent="-1644228" algn="l" defTabSz="4176339" rtl="0" eaLnBrk="1" latinLnBrk="0" hangingPunct="1">
              <a:spcBef>
                <a:spcPts val="10962"/>
              </a:spcBef>
              <a:buSzPct val="110000"/>
              <a:buFontTx/>
              <a:buBlip>
                <a:blip r:embed="rId7"/>
              </a:buBlip>
              <a:defRPr sz="11000" b="1" kern="1200">
                <a:solidFill>
                  <a:schemeClr val="tx1"/>
                </a:solidFill>
                <a:effectLst>
                  <a:outerShdw blurRad="38100" dist="12700" dir="2700000" algn="ctr" rotWithShape="0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n-ea"/>
                <a:cs typeface="Arial" pitchFamily="34" charset="0"/>
              </a:defRPr>
            </a:lvl2pPr>
            <a:lvl3pPr marL="1644228" indent="0" algn="l" defTabSz="4176339" rtl="0" eaLnBrk="1" latinLnBrk="0" hangingPunct="1">
              <a:spcBef>
                <a:spcPts val="0"/>
              </a:spcBef>
              <a:buFontTx/>
              <a:buNone/>
              <a:defRPr lang="fr-FR" sz="11000" kern="1200" dirty="0" smtClean="0">
                <a:solidFill>
                  <a:schemeClr val="tx1"/>
                </a:solidFill>
                <a:effectLst>
                  <a:outerShdw blurRad="38100" dist="12700" dir="2700000" algn="ctr" rotWithShape="0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n-ea"/>
                <a:cs typeface="Arial" pitchFamily="34" charset="0"/>
              </a:defRPr>
            </a:lvl3pPr>
            <a:lvl4pPr marL="1644228" indent="0" algn="l" defTabSz="4176339" rtl="0" eaLnBrk="1" latinLnBrk="0" hangingPunct="1">
              <a:spcBef>
                <a:spcPts val="0"/>
              </a:spcBef>
              <a:buFontTx/>
              <a:buNone/>
              <a:defRPr sz="11000" b="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644228" indent="0" algn="l" defTabSz="4176339" rtl="0" eaLnBrk="1" latinLnBrk="0" hangingPunct="1">
              <a:spcBef>
                <a:spcPts val="0"/>
              </a:spcBef>
              <a:buFont typeface="Arial" pitchFamily="34" charset="0"/>
              <a:buNone/>
              <a:defRPr sz="11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44228" indent="0" algn="l" defTabSz="4176339" rtl="0" eaLnBrk="1" latinLnBrk="0" hangingPunct="1">
              <a:spcBef>
                <a:spcPct val="20000"/>
              </a:spcBef>
              <a:buFont typeface="Arial" pitchFamily="34" charset="0"/>
              <a:buNone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41763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41763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41763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0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@</a:t>
            </a:r>
            <a:r>
              <a:rPr lang="en-US" sz="1200" b="0" dirty="0" err="1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bgeedb@genomic.social</a:t>
            </a:r>
            <a:endParaRPr lang="en-US" sz="1200" b="0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7C4B8D86-5117-1843-A40F-1FAE2F10292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272" y="5949280"/>
            <a:ext cx="261555" cy="280929"/>
          </a:xfrm>
          <a:prstGeom prst="rect">
            <a:avLst/>
          </a:prstGeom>
        </p:spPr>
      </p:pic>
      <p:pic>
        <p:nvPicPr>
          <p:cNvPr id="2" name="Image 1" descr="Une image contenant texte, capture d’écran, logiciel, Site web&#10;&#10;Description générée automatiquement">
            <a:extLst>
              <a:ext uri="{FF2B5EF4-FFF2-40B4-BE49-F238E27FC236}">
                <a16:creationId xmlns:a16="http://schemas.microsoft.com/office/drawing/2014/main" id="{2955C120-9B59-6CF3-761B-8B537F0E37A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0000" t="21104" b="18878"/>
          <a:stretch/>
        </p:blipFill>
        <p:spPr>
          <a:xfrm>
            <a:off x="1772944" y="108375"/>
            <a:ext cx="5598112" cy="3227683"/>
          </a:xfrm>
          <a:prstGeom prst="rect">
            <a:avLst/>
          </a:prstGeom>
        </p:spPr>
      </p:pic>
      <p:pic>
        <p:nvPicPr>
          <p:cNvPr id="5" name="Image 4" descr="Une image contenant papillon, Papillons de jour et de nuit, créativité&#10;&#10;Le contenu généré par l’IA peut être incorrect.">
            <a:extLst>
              <a:ext uri="{FF2B5EF4-FFF2-40B4-BE49-F238E27FC236}">
                <a16:creationId xmlns:a16="http://schemas.microsoft.com/office/drawing/2014/main" id="{272E7322-33DC-826A-42FC-11B25673533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20272" y="6272579"/>
            <a:ext cx="317488" cy="280929"/>
          </a:xfrm>
          <a:prstGeom prst="rect">
            <a:avLst/>
          </a:prstGeom>
        </p:spPr>
      </p:pic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2522A50C-84A3-9600-A2CD-A28EC2568B8A}"/>
              </a:ext>
            </a:extLst>
          </p:cNvPr>
          <p:cNvSpPr txBox="1">
            <a:spLocks/>
          </p:cNvSpPr>
          <p:nvPr/>
        </p:nvSpPr>
        <p:spPr>
          <a:xfrm>
            <a:off x="7270525" y="6255550"/>
            <a:ext cx="2304256" cy="239789"/>
          </a:xfrm>
          <a:prstGeom prst="rect">
            <a:avLst/>
          </a:prstGeom>
        </p:spPr>
        <p:txBody>
          <a:bodyPr vert="horz" anchor="ctr"/>
          <a:lstStyle>
            <a:lvl1pPr marL="0" indent="0" algn="l" defTabSz="4176339" rtl="0" eaLnBrk="1" latinLnBrk="0" hangingPunct="1">
              <a:spcBef>
                <a:spcPts val="0"/>
              </a:spcBef>
              <a:buFont typeface="Arial" pitchFamily="34" charset="0"/>
              <a:buNone/>
              <a:defRPr sz="7000" b="1" kern="1200" baseline="0">
                <a:solidFill>
                  <a:schemeClr val="accent1"/>
                </a:solidFill>
                <a:effectLst>
                  <a:outerShdw blurRad="38100" dist="12700" dir="2700000" algn="ctr" rotWithShape="0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n-ea"/>
                <a:cs typeface="Arial" pitchFamily="34" charset="0"/>
              </a:defRPr>
            </a:lvl1pPr>
            <a:lvl2pPr marL="1644228" indent="-1644228" algn="l" defTabSz="4176339" rtl="0" eaLnBrk="1" latinLnBrk="0" hangingPunct="1">
              <a:spcBef>
                <a:spcPts val="10962"/>
              </a:spcBef>
              <a:buSzPct val="110000"/>
              <a:buFontTx/>
              <a:buBlip>
                <a:blip r:embed="rId7"/>
              </a:buBlip>
              <a:defRPr sz="11000" b="1" kern="1200">
                <a:solidFill>
                  <a:schemeClr val="tx1"/>
                </a:solidFill>
                <a:effectLst>
                  <a:outerShdw blurRad="38100" dist="12700" dir="2700000" algn="ctr" rotWithShape="0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n-ea"/>
                <a:cs typeface="Arial" pitchFamily="34" charset="0"/>
              </a:defRPr>
            </a:lvl2pPr>
            <a:lvl3pPr marL="1644228" indent="0" algn="l" defTabSz="4176339" rtl="0" eaLnBrk="1" latinLnBrk="0" hangingPunct="1">
              <a:spcBef>
                <a:spcPts val="0"/>
              </a:spcBef>
              <a:buFontTx/>
              <a:buNone/>
              <a:defRPr lang="fr-FR" sz="11000" kern="1200" dirty="0" smtClean="0">
                <a:solidFill>
                  <a:schemeClr val="tx1"/>
                </a:solidFill>
                <a:effectLst>
                  <a:outerShdw blurRad="38100" dist="12700" dir="2700000" algn="ctr" rotWithShape="0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n-ea"/>
                <a:cs typeface="Arial" pitchFamily="34" charset="0"/>
              </a:defRPr>
            </a:lvl3pPr>
            <a:lvl4pPr marL="1644228" indent="0" algn="l" defTabSz="4176339" rtl="0" eaLnBrk="1" latinLnBrk="0" hangingPunct="1">
              <a:spcBef>
                <a:spcPts val="0"/>
              </a:spcBef>
              <a:buFontTx/>
              <a:buNone/>
              <a:defRPr sz="11000" b="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644228" indent="0" algn="l" defTabSz="4176339" rtl="0" eaLnBrk="1" latinLnBrk="0" hangingPunct="1">
              <a:spcBef>
                <a:spcPts val="0"/>
              </a:spcBef>
              <a:buFont typeface="Arial" pitchFamily="34" charset="0"/>
              <a:buNone/>
              <a:defRPr sz="11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644228" indent="0" algn="l" defTabSz="4176339" rtl="0" eaLnBrk="1" latinLnBrk="0" hangingPunct="1">
              <a:spcBef>
                <a:spcPct val="20000"/>
              </a:spcBef>
              <a:buFont typeface="Arial" pitchFamily="34" charset="0"/>
              <a:buNone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41763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41763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41763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0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@</a:t>
            </a:r>
            <a:r>
              <a:rPr lang="en-US" sz="1400" b="0" dirty="0" err="1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bgee.org</a:t>
            </a:r>
            <a:endParaRPr lang="en-US" sz="1400" b="0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en-GB" noProof="0" dirty="0">
                <a:latin typeface="Verdana"/>
                <a:cs typeface="Verdana"/>
              </a:rPr>
              <a:t>Detecting gene expression</a:t>
            </a:r>
          </a:p>
        </p:txBody>
      </p:sp>
      <p:pic>
        <p:nvPicPr>
          <p:cNvPr id="9" name="Picture 1" descr="ZDB-IMAGE-050208-66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196752"/>
            <a:ext cx="7391449" cy="5521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zfi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6093296"/>
            <a:ext cx="1311672" cy="462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696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  <a:effectLst/>
        </p:spPr>
        <p:txBody>
          <a:bodyPr>
            <a:normAutofit fontScale="90000"/>
          </a:bodyPr>
          <a:lstStyle/>
          <a:p>
            <a:r>
              <a:rPr lang="en-GB" noProof="0" dirty="0">
                <a:latin typeface="Verdana"/>
                <a:cs typeface="Verdana"/>
              </a:rPr>
              <a:t>Detecting gene expression</a:t>
            </a:r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323528" y="1440000"/>
            <a:ext cx="8460488" cy="4896000"/>
          </a:xfrm>
          <a:effectLst/>
        </p:spPr>
        <p:txBody>
          <a:bodyPr/>
          <a:lstStyle/>
          <a:p>
            <a:pPr marL="131400" lvl="2" indent="0">
              <a:buNone/>
            </a:pPr>
            <a:r>
              <a:rPr lang="en-GB" u="sng" noProof="0" dirty="0">
                <a:latin typeface="Verdana"/>
                <a:cs typeface="Verdana"/>
              </a:rPr>
              <a:t>Important to detect active signal of expression</a:t>
            </a:r>
            <a:r>
              <a:rPr lang="en-GB" noProof="0" dirty="0">
                <a:latin typeface="Verdana"/>
                <a:cs typeface="Verdana"/>
              </a:rPr>
              <a:t>:</a:t>
            </a:r>
          </a:p>
          <a:p>
            <a:pPr marL="131400" lvl="2" indent="0">
              <a:buNone/>
            </a:pPr>
            <a:endParaRPr lang="en-GB" noProof="0" dirty="0">
              <a:latin typeface="Verdana"/>
              <a:cs typeface="Verdana"/>
            </a:endParaRPr>
          </a:p>
          <a:p>
            <a:pPr marL="474300" lvl="2" indent="-342900">
              <a:buFont typeface="Arial" panose="020B0604020202020204" pitchFamily="34" charset="0"/>
              <a:buChar char="•"/>
            </a:pPr>
            <a:r>
              <a:rPr lang="en-GB" dirty="0">
                <a:latin typeface="Verdana"/>
                <a:cs typeface="Verdana"/>
              </a:rPr>
              <a:t>For filtering non-expressed genes before, e.g., differential expression analyses</a:t>
            </a:r>
          </a:p>
          <a:p>
            <a:pPr marL="474300" lvl="2" indent="-342900">
              <a:buFont typeface="Arial" panose="020B0604020202020204" pitchFamily="34" charset="0"/>
              <a:buChar char="•"/>
            </a:pPr>
            <a:endParaRPr lang="en-GB" dirty="0">
              <a:latin typeface="Verdana"/>
              <a:cs typeface="Verdana"/>
            </a:endParaRPr>
          </a:p>
          <a:p>
            <a:pPr marL="474300" lvl="2" indent="-342900">
              <a:buFont typeface="Arial" panose="020B0604020202020204" pitchFamily="34" charset="0"/>
              <a:buChar char="•"/>
            </a:pPr>
            <a:r>
              <a:rPr lang="en-GB" dirty="0">
                <a:latin typeface="Verdana"/>
                <a:cs typeface="Verdana"/>
              </a:rPr>
              <a:t>For studies of condition-restricted genes, e.g. sex-biased genes</a:t>
            </a:r>
          </a:p>
          <a:p>
            <a:pPr marL="474300" lvl="2" indent="-342900">
              <a:buFont typeface="Arial" panose="020B0604020202020204" pitchFamily="34" charset="0"/>
              <a:buChar char="•"/>
            </a:pPr>
            <a:endParaRPr lang="en-GB" dirty="0">
              <a:latin typeface="Verdana"/>
              <a:cs typeface="Verdana"/>
            </a:endParaRPr>
          </a:p>
          <a:p>
            <a:pPr marL="474300" lvl="2" indent="-342900">
              <a:buFont typeface="Arial" panose="020B0604020202020204" pitchFamily="34" charset="0"/>
              <a:buChar char="•"/>
            </a:pPr>
            <a:r>
              <a:rPr lang="en-GB" dirty="0">
                <a:latin typeface="Verdana"/>
                <a:cs typeface="Verdana"/>
              </a:rPr>
              <a:t>Simply, for answering the question : “where is this gene expressed?”</a:t>
            </a:r>
          </a:p>
          <a:p>
            <a:pPr marL="131400" lvl="2" indent="0">
              <a:buNone/>
            </a:pPr>
            <a:endParaRPr lang="en-GB" noProof="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687047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  <a:effectLst/>
        </p:spPr>
        <p:txBody>
          <a:bodyPr>
            <a:normAutofit fontScale="90000"/>
          </a:bodyPr>
          <a:lstStyle/>
          <a:p>
            <a:r>
              <a:rPr lang="en-GB" noProof="0" dirty="0">
                <a:latin typeface="Verdana"/>
                <a:cs typeface="Verdana"/>
              </a:rPr>
              <a:t>Detecting gene expression</a:t>
            </a:r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323528" y="1440000"/>
            <a:ext cx="8460488" cy="4896000"/>
          </a:xfrm>
          <a:effectLst/>
        </p:spPr>
        <p:txBody>
          <a:bodyPr/>
          <a:lstStyle/>
          <a:p>
            <a:pPr marL="131400" lvl="2" indent="0">
              <a:buNone/>
            </a:pPr>
            <a:r>
              <a:rPr lang="en-GB" u="sng" noProof="0" dirty="0">
                <a:latin typeface="Verdana"/>
                <a:cs typeface="Verdana"/>
              </a:rPr>
              <a:t>How do you determine whether a gene is expressed?</a:t>
            </a:r>
          </a:p>
          <a:p>
            <a:pPr marL="131400" lvl="2" indent="0">
              <a:buNone/>
            </a:pPr>
            <a:endParaRPr lang="en-GB" dirty="0">
              <a:latin typeface="Verdana"/>
              <a:cs typeface="Verdana"/>
            </a:endParaRPr>
          </a:p>
          <a:p>
            <a:pPr marL="131400" lvl="2" indent="0">
              <a:buNone/>
            </a:pPr>
            <a:endParaRPr lang="en-GB" dirty="0">
              <a:latin typeface="Verdana"/>
              <a:cs typeface="Verdana"/>
            </a:endParaRPr>
          </a:p>
          <a:p>
            <a:pPr marL="474300" lvl="2" indent="-342900">
              <a:buFont typeface="Arial" panose="020B0604020202020204" pitchFamily="34" charset="0"/>
              <a:buChar char="•"/>
            </a:pPr>
            <a:r>
              <a:rPr lang="en-GB" dirty="0">
                <a:latin typeface="Verdana"/>
                <a:cs typeface="Verdana"/>
              </a:rPr>
              <a:t>over background stochastic transcriptional noise</a:t>
            </a:r>
          </a:p>
          <a:p>
            <a:pPr marL="474300" lvl="2" indent="-342900">
              <a:buFont typeface="Arial" panose="020B0604020202020204" pitchFamily="34" charset="0"/>
              <a:buChar char="•"/>
            </a:pPr>
            <a:endParaRPr lang="en-GB" sz="2200" dirty="0">
              <a:latin typeface="Verdana"/>
              <a:cs typeface="Verdana"/>
            </a:endParaRPr>
          </a:p>
          <a:p>
            <a:pPr marL="474300" lvl="2" indent="-342900">
              <a:buFont typeface="Arial" panose="020B0604020202020204" pitchFamily="34" charset="0"/>
              <a:buChar char="•"/>
            </a:pPr>
            <a:endParaRPr lang="en-GB" sz="2200" dirty="0">
              <a:latin typeface="Verdana"/>
              <a:cs typeface="Verdana"/>
            </a:endParaRPr>
          </a:p>
          <a:p>
            <a:pPr marL="474300" lvl="2" indent="-342900">
              <a:buFont typeface="Arial" panose="020B0604020202020204" pitchFamily="34" charset="0"/>
              <a:buChar char="•"/>
            </a:pPr>
            <a:endParaRPr lang="en-GB" dirty="0">
              <a:latin typeface="Verdana"/>
              <a:cs typeface="Verdana"/>
            </a:endParaRPr>
          </a:p>
          <a:p>
            <a:pPr marL="474300" lvl="2" indent="-342900">
              <a:buFont typeface="Arial" panose="020B0604020202020204" pitchFamily="34" charset="0"/>
              <a:buChar char="•"/>
            </a:pPr>
            <a:r>
              <a:rPr lang="en-GB" dirty="0">
                <a:latin typeface="Verdana"/>
                <a:cs typeface="Verdana"/>
              </a:rPr>
              <a:t>over technical random and non-random noise</a:t>
            </a:r>
          </a:p>
          <a:p>
            <a:pPr marL="131400" lvl="2" indent="0">
              <a:buNone/>
            </a:pPr>
            <a:endParaRPr lang="en-GB" noProof="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970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0" descr="logo_bgee_small.png">
            <a:extLst>
              <a:ext uri="{FF2B5EF4-FFF2-40B4-BE49-F238E27FC236}">
                <a16:creationId xmlns:a16="http://schemas.microsoft.com/office/drawing/2014/main" id="{F2E27A6E-BE83-4447-BD89-E789ABD9F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3" r="10371" b="14935"/>
          <a:stretch>
            <a:fillRect/>
          </a:stretch>
        </p:blipFill>
        <p:spPr bwMode="auto">
          <a:xfrm>
            <a:off x="251520" y="1997222"/>
            <a:ext cx="2971800" cy="127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31">
            <a:extLst>
              <a:ext uri="{FF2B5EF4-FFF2-40B4-BE49-F238E27FC236}">
                <a16:creationId xmlns:a16="http://schemas.microsoft.com/office/drawing/2014/main" id="{F7F2754C-B5FE-4346-8416-B6CFBEA8B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140222"/>
            <a:ext cx="370790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914400" eaLnBrk="0" hangingPunct="0">
              <a:defRPr/>
            </a:pP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https://</a:t>
            </a:r>
            <a:r>
              <a:rPr lang="fr-FR" sz="2000" b="1" dirty="0" err="1">
                <a:solidFill>
                  <a:schemeClr val="tx1"/>
                </a:solidFill>
                <a:latin typeface="Verdana" charset="0"/>
              </a:rPr>
              <a:t>www.bgee.org</a:t>
            </a: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/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12FD38B-E732-564B-8438-22604582C69E}"/>
              </a:ext>
            </a:extLst>
          </p:cNvPr>
          <p:cNvSpPr txBox="1"/>
          <p:nvPr/>
        </p:nvSpPr>
        <p:spPr>
          <a:xfrm>
            <a:off x="3563888" y="2383140"/>
            <a:ext cx="568863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rgbClr val="E60003"/>
                </a:solidFill>
                <a:latin typeface="Verdana"/>
                <a:cs typeface="Verdana"/>
              </a:rPr>
              <a:t>Expression calls from RNA-</a:t>
            </a:r>
            <a:r>
              <a:rPr lang="en-US" sz="3800" b="1" dirty="0" err="1">
                <a:solidFill>
                  <a:srgbClr val="E60003"/>
                </a:solidFill>
                <a:latin typeface="Verdana"/>
                <a:cs typeface="Verdana"/>
              </a:rPr>
              <a:t>Seq</a:t>
            </a:r>
            <a:r>
              <a:rPr lang="en-US" sz="3800" b="1" dirty="0">
                <a:solidFill>
                  <a:srgbClr val="E60003"/>
                </a:solidFill>
                <a:latin typeface="Verdana"/>
                <a:cs typeface="Verdana"/>
              </a:rPr>
              <a:t> data</a:t>
            </a:r>
            <a:endParaRPr lang="en-US" sz="38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1870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en-GB" noProof="0" dirty="0">
                <a:latin typeface="Verdana"/>
                <a:cs typeface="Verdana"/>
              </a:rPr>
              <a:t>Expression calls from RNA-</a:t>
            </a:r>
            <a:r>
              <a:rPr lang="en-GB" noProof="0" dirty="0" err="1">
                <a:latin typeface="Verdana"/>
                <a:cs typeface="Verdana"/>
              </a:rPr>
              <a:t>Seq</a:t>
            </a:r>
            <a:r>
              <a:rPr lang="en-GB" noProof="0" dirty="0">
                <a:latin typeface="Verdana"/>
                <a:cs typeface="Verdana"/>
              </a:rPr>
              <a:t> data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79512" y="1196752"/>
            <a:ext cx="8784976" cy="36933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fr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To detect active expression from RNA-Seq data, most authors use an arbitrary cutoff on expression value.</a:t>
            </a:r>
          </a:p>
          <a:p>
            <a:endParaRPr lang="fr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endParaRPr lang="fr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r>
              <a:rPr lang="fr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But:</a:t>
            </a:r>
          </a:p>
          <a:p>
            <a:pPr marL="342900" indent="-342900">
              <a:buFont typeface="Arial"/>
              <a:buChar char="•"/>
            </a:pPr>
            <a:r>
              <a:rPr lang="fr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unlikely that one threshold could fit the variety of situations which transcriptomes can describe</a:t>
            </a:r>
          </a:p>
          <a:p>
            <a:endParaRPr lang="fr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/>
              <a:buChar char="•"/>
            </a:pPr>
            <a:r>
              <a:rPr lang="fr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little consensus on the exact value of this threshold or how it relates to sensitivity or specificity of calls</a:t>
            </a:r>
            <a:endParaRPr lang="fr-FR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81253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1B01A2-A92D-9A49-DAB9-DEC99E12B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5231639E-AD4E-5BBB-3CC1-9112CA630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en-GB" noProof="0" dirty="0">
                <a:latin typeface="Verdana"/>
                <a:cs typeface="Verdana"/>
              </a:rPr>
              <a:t>Expression calls from RNA-</a:t>
            </a:r>
            <a:r>
              <a:rPr lang="en-GB" noProof="0" dirty="0" err="1">
                <a:latin typeface="Verdana"/>
                <a:cs typeface="Verdana"/>
              </a:rPr>
              <a:t>Seq</a:t>
            </a:r>
            <a:r>
              <a:rPr lang="en-GB" noProof="0" dirty="0">
                <a:latin typeface="Verdana"/>
                <a:cs typeface="Verdana"/>
              </a:rPr>
              <a:t> data</a:t>
            </a:r>
          </a:p>
        </p:txBody>
      </p:sp>
      <p:pic>
        <p:nvPicPr>
          <p:cNvPr id="7" name="Image 6" descr="Une image contenant texte, Tracé, ligne, diagramme&#10;&#10;Le contenu généré par l’IA peut être incorrect.">
            <a:extLst>
              <a:ext uri="{FF2B5EF4-FFF2-40B4-BE49-F238E27FC236}">
                <a16:creationId xmlns:a16="http://schemas.microsoft.com/office/drawing/2014/main" id="{6A050612-BCE0-59F7-B7F1-59466FB032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" y="1318451"/>
            <a:ext cx="8806026" cy="503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637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en-GB" noProof="0" dirty="0">
                <a:latin typeface="Verdana"/>
                <a:cs typeface="Verdana"/>
              </a:rPr>
              <a:t>Expression calls from RNA-</a:t>
            </a:r>
            <a:r>
              <a:rPr lang="en-GB" noProof="0" dirty="0" err="1">
                <a:latin typeface="Verdana"/>
                <a:cs typeface="Verdana"/>
              </a:rPr>
              <a:t>Seq</a:t>
            </a:r>
            <a:r>
              <a:rPr lang="en-GB" noProof="0" dirty="0">
                <a:latin typeface="Verdana"/>
                <a:cs typeface="Verdana"/>
              </a:rPr>
              <a:t> data</a:t>
            </a:r>
          </a:p>
        </p:txBody>
      </p:sp>
      <p:grpSp>
        <p:nvGrpSpPr>
          <p:cNvPr id="7" name="Groupe 9">
            <a:extLst>
              <a:ext uri="{FF2B5EF4-FFF2-40B4-BE49-F238E27FC236}">
                <a16:creationId xmlns:a16="http://schemas.microsoft.com/office/drawing/2014/main" id="{CAC81035-C116-9140-9831-1275BDFC98F9}"/>
              </a:ext>
            </a:extLst>
          </p:cNvPr>
          <p:cNvGrpSpPr/>
          <p:nvPr/>
        </p:nvGrpSpPr>
        <p:grpSpPr>
          <a:xfrm>
            <a:off x="-108520" y="1680879"/>
            <a:ext cx="4824536" cy="3476084"/>
            <a:chOff x="-108520" y="1392847"/>
            <a:chExt cx="4824536" cy="3476084"/>
          </a:xfrm>
        </p:grpSpPr>
        <p:pic>
          <p:nvPicPr>
            <p:cNvPr id="8" name="Picture 1" descr="Screen Shot 2015-11-25 at 10.38.01 PM.png">
              <a:extLst>
                <a:ext uri="{FF2B5EF4-FFF2-40B4-BE49-F238E27FC236}">
                  <a16:creationId xmlns:a16="http://schemas.microsoft.com/office/drawing/2014/main" id="{87CE9B7D-14EF-B247-A3E4-B6EFABD021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" r="82743" b="2042"/>
            <a:stretch/>
          </p:blipFill>
          <p:spPr bwMode="auto">
            <a:xfrm>
              <a:off x="3779912" y="1411356"/>
              <a:ext cx="936104" cy="3457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5F24CC-ED8E-0D43-9572-EE929681D745}"/>
                </a:ext>
              </a:extLst>
            </p:cNvPr>
            <p:cNvSpPr/>
            <p:nvPr/>
          </p:nvSpPr>
          <p:spPr>
            <a:xfrm>
              <a:off x="-108520" y="1392847"/>
              <a:ext cx="576064" cy="432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fr-FR" sz="2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" name="Image 3" descr="Capture d’écran 2016-04-26 à 03.35.29.png">
            <a:extLst>
              <a:ext uri="{FF2B5EF4-FFF2-40B4-BE49-F238E27FC236}">
                <a16:creationId xmlns:a16="http://schemas.microsoft.com/office/drawing/2014/main" id="{83F462E9-EDE3-0141-BBD8-12B22406EA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0"/>
          <a:stretch/>
        </p:blipFill>
        <p:spPr bwMode="auto">
          <a:xfrm>
            <a:off x="4860032" y="1772816"/>
            <a:ext cx="4320480" cy="3528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9D57DF6-D195-B14F-9126-364E85651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7824" y="6237312"/>
            <a:ext cx="61561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err="1">
                <a:latin typeface="Verdana"/>
                <a:cs typeface="Verdana"/>
              </a:rPr>
              <a:t>Hebenstreit</a:t>
            </a:r>
            <a:r>
              <a:rPr lang="en-US" sz="1400" dirty="0">
                <a:latin typeface="Verdana"/>
                <a:cs typeface="Verdana"/>
              </a:rPr>
              <a:t>, et al. (2011): RNA sequencing reveals two major classes of gene expression levels in metazoan cells. </a:t>
            </a:r>
            <a:r>
              <a:rPr lang="en-US" sz="1400" i="1" dirty="0" err="1">
                <a:latin typeface="Verdana"/>
                <a:cs typeface="Verdana"/>
              </a:rPr>
              <a:t>Mol</a:t>
            </a:r>
            <a:r>
              <a:rPr lang="en-US" sz="1400" i="1" dirty="0">
                <a:latin typeface="Verdana"/>
                <a:cs typeface="Verdana"/>
              </a:rPr>
              <a:t> </a:t>
            </a:r>
            <a:r>
              <a:rPr lang="en-US" sz="1400" i="1" dirty="0" err="1">
                <a:latin typeface="Verdana"/>
                <a:cs typeface="Verdana"/>
              </a:rPr>
              <a:t>Syst</a:t>
            </a:r>
            <a:r>
              <a:rPr lang="en-US" sz="1400" i="1" dirty="0">
                <a:latin typeface="Verdana"/>
                <a:cs typeface="Verdana"/>
              </a:rPr>
              <a:t> Biol</a:t>
            </a:r>
            <a:r>
              <a:rPr lang="en-US" sz="1400" dirty="0">
                <a:latin typeface="Verdana"/>
                <a:cs typeface="Verdan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94688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en-GB" noProof="0" dirty="0">
                <a:latin typeface="Verdana"/>
                <a:cs typeface="Verdana"/>
              </a:rPr>
              <a:t>Expression calls from RNA-</a:t>
            </a:r>
            <a:r>
              <a:rPr lang="en-GB" noProof="0" dirty="0" err="1">
                <a:latin typeface="Verdana"/>
                <a:cs typeface="Verdana"/>
              </a:rPr>
              <a:t>Seq</a:t>
            </a:r>
            <a:r>
              <a:rPr lang="en-GB" noProof="0" dirty="0">
                <a:latin typeface="Verdana"/>
                <a:cs typeface="Verdana"/>
              </a:rPr>
              <a:t> data</a:t>
            </a:r>
          </a:p>
        </p:txBody>
      </p:sp>
      <p:grpSp>
        <p:nvGrpSpPr>
          <p:cNvPr id="7" name="Groupe 9">
            <a:extLst>
              <a:ext uri="{FF2B5EF4-FFF2-40B4-BE49-F238E27FC236}">
                <a16:creationId xmlns:a16="http://schemas.microsoft.com/office/drawing/2014/main" id="{CAC81035-C116-9140-9831-1275BDFC98F9}"/>
              </a:ext>
            </a:extLst>
          </p:cNvPr>
          <p:cNvGrpSpPr/>
          <p:nvPr/>
        </p:nvGrpSpPr>
        <p:grpSpPr>
          <a:xfrm>
            <a:off x="-108520" y="1680879"/>
            <a:ext cx="5496495" cy="3476084"/>
            <a:chOff x="-108520" y="1392847"/>
            <a:chExt cx="5496495" cy="3476084"/>
          </a:xfrm>
        </p:grpSpPr>
        <p:pic>
          <p:nvPicPr>
            <p:cNvPr id="8" name="Picture 1" descr="Screen Shot 2015-11-25 at 10.38.01 PM.png">
              <a:extLst>
                <a:ext uri="{FF2B5EF4-FFF2-40B4-BE49-F238E27FC236}">
                  <a16:creationId xmlns:a16="http://schemas.microsoft.com/office/drawing/2014/main" id="{87CE9B7D-14EF-B247-A3E4-B6EFABD02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" b="2042"/>
            <a:stretch>
              <a:fillRect/>
            </a:stretch>
          </p:blipFill>
          <p:spPr bwMode="auto">
            <a:xfrm>
              <a:off x="-36512" y="1411356"/>
              <a:ext cx="5424487" cy="3457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5F24CC-ED8E-0D43-9572-EE929681D745}"/>
                </a:ext>
              </a:extLst>
            </p:cNvPr>
            <p:cNvSpPr/>
            <p:nvPr/>
          </p:nvSpPr>
          <p:spPr>
            <a:xfrm>
              <a:off x="-108520" y="1392847"/>
              <a:ext cx="576064" cy="432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fr-FR" sz="2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" name="Image 3" descr="Capture d’écran 2016-04-26 à 03.35.29.png">
            <a:extLst>
              <a:ext uri="{FF2B5EF4-FFF2-40B4-BE49-F238E27FC236}">
                <a16:creationId xmlns:a16="http://schemas.microsoft.com/office/drawing/2014/main" id="{83F462E9-EDE3-0141-BBD8-12B22406EA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0"/>
          <a:stretch/>
        </p:blipFill>
        <p:spPr bwMode="auto">
          <a:xfrm>
            <a:off x="4860032" y="1772816"/>
            <a:ext cx="4320480" cy="3528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9D57DF6-D195-B14F-9126-364E85651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7824" y="6237312"/>
            <a:ext cx="61561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err="1">
                <a:latin typeface="Verdana"/>
                <a:cs typeface="Verdana"/>
              </a:rPr>
              <a:t>Hebenstreit</a:t>
            </a:r>
            <a:r>
              <a:rPr lang="en-US" sz="1400" dirty="0">
                <a:latin typeface="Verdana"/>
                <a:cs typeface="Verdana"/>
              </a:rPr>
              <a:t>, et al. (2011): RNA sequencing reveals two major classes of gene expression levels in metazoan cells. </a:t>
            </a:r>
            <a:r>
              <a:rPr lang="en-US" sz="1400" i="1" dirty="0" err="1">
                <a:latin typeface="Verdana"/>
                <a:cs typeface="Verdana"/>
              </a:rPr>
              <a:t>Mol</a:t>
            </a:r>
            <a:r>
              <a:rPr lang="en-US" sz="1400" i="1" dirty="0">
                <a:latin typeface="Verdana"/>
                <a:cs typeface="Verdana"/>
              </a:rPr>
              <a:t> </a:t>
            </a:r>
            <a:r>
              <a:rPr lang="en-US" sz="1400" i="1" dirty="0" err="1">
                <a:latin typeface="Verdana"/>
                <a:cs typeface="Verdana"/>
              </a:rPr>
              <a:t>Syst</a:t>
            </a:r>
            <a:r>
              <a:rPr lang="en-US" sz="1400" i="1" dirty="0">
                <a:latin typeface="Verdana"/>
                <a:cs typeface="Verdana"/>
              </a:rPr>
              <a:t> Biol</a:t>
            </a:r>
            <a:r>
              <a:rPr lang="en-US" sz="1400" dirty="0">
                <a:latin typeface="Verdana"/>
                <a:cs typeface="Verdan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1830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en-GB" noProof="0" dirty="0">
                <a:latin typeface="Verdana"/>
                <a:cs typeface="Verdana"/>
              </a:rPr>
              <a:t>Expression calls from RNA-</a:t>
            </a:r>
            <a:r>
              <a:rPr lang="en-GB" noProof="0" dirty="0" err="1">
                <a:latin typeface="Verdana"/>
                <a:cs typeface="Verdana"/>
              </a:rPr>
              <a:t>Seq</a:t>
            </a:r>
            <a:r>
              <a:rPr lang="en-GB" noProof="0" dirty="0">
                <a:latin typeface="Verdana"/>
                <a:cs typeface="Verdana"/>
              </a:rPr>
              <a:t> data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79512" y="980728"/>
            <a:ext cx="8784976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Compare a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gene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TPM value to a distribution of non-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expressed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genomic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features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in the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same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library</a:t>
            </a:r>
            <a:endParaRPr lang="fr-FR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endParaRPr lang="fr-FR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=&gt;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Obtain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 p-value</a:t>
            </a:r>
          </a:p>
          <a:p>
            <a:pPr marL="342900" indent="-342900">
              <a:buFont typeface="Arial"/>
              <a:buChar char="•"/>
            </a:pPr>
            <a:endParaRPr lang="fr-FR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18352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9388A-B06F-76C3-B4A6-889DFE097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D7047362-38A9-4FEB-3EAE-544FBAC6A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en-GB" noProof="0" dirty="0">
                <a:latin typeface="Verdana"/>
                <a:cs typeface="Verdana"/>
              </a:rPr>
              <a:t>Expression calls from RNA-</a:t>
            </a:r>
            <a:r>
              <a:rPr lang="en-GB" noProof="0" dirty="0" err="1">
                <a:latin typeface="Verdana"/>
                <a:cs typeface="Verdana"/>
              </a:rPr>
              <a:t>Seq</a:t>
            </a:r>
            <a:r>
              <a:rPr lang="en-GB" noProof="0" dirty="0">
                <a:latin typeface="Verdana"/>
                <a:cs typeface="Verdana"/>
              </a:rPr>
              <a:t> data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583A662-7F9A-A16B-CA4F-F17D38C7762B}"/>
              </a:ext>
            </a:extLst>
          </p:cNvPr>
          <p:cNvSpPr txBox="1"/>
          <p:nvPr/>
        </p:nvSpPr>
        <p:spPr>
          <a:xfrm>
            <a:off x="179512" y="980728"/>
            <a:ext cx="8784976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Compare a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gene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TPM value to a distribution of non-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expressed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genomic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features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in the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same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library</a:t>
            </a:r>
            <a:endParaRPr lang="fr-FR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endParaRPr lang="fr-FR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=&gt;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Obtain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 p-value</a:t>
            </a:r>
          </a:p>
          <a:p>
            <a:pPr marL="342900" indent="-342900">
              <a:buFont typeface="Arial"/>
              <a:buChar char="•"/>
            </a:pPr>
            <a:endParaRPr lang="fr-FR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</p:txBody>
      </p:sp>
      <p:pic>
        <p:nvPicPr>
          <p:cNvPr id="3" name="Image 2" descr="Une image contenant texte, diagramme, ligne, Parallèle&#10;&#10;Le contenu généré par l’IA peut être incorrect.">
            <a:extLst>
              <a:ext uri="{FF2B5EF4-FFF2-40B4-BE49-F238E27FC236}">
                <a16:creationId xmlns:a16="http://schemas.microsoft.com/office/drawing/2014/main" id="{7C9F4172-E91D-8BB8-B343-5133F5242A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506858"/>
            <a:ext cx="6048672" cy="435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1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0" descr="logo_bgee_small.png">
            <a:extLst>
              <a:ext uri="{FF2B5EF4-FFF2-40B4-BE49-F238E27FC236}">
                <a16:creationId xmlns:a16="http://schemas.microsoft.com/office/drawing/2014/main" id="{F2E27A6E-BE83-4447-BD89-E789ABD9F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3" r="10371" b="14935"/>
          <a:stretch>
            <a:fillRect/>
          </a:stretch>
        </p:blipFill>
        <p:spPr bwMode="auto">
          <a:xfrm>
            <a:off x="467544" y="1709190"/>
            <a:ext cx="2971800" cy="127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31">
            <a:extLst>
              <a:ext uri="{FF2B5EF4-FFF2-40B4-BE49-F238E27FC236}">
                <a16:creationId xmlns:a16="http://schemas.microsoft.com/office/drawing/2014/main" id="{F7F2754C-B5FE-4346-8416-B6CFBEA8B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52" y="2868255"/>
            <a:ext cx="381223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914400" eaLnBrk="0" hangingPunct="0">
              <a:defRPr/>
            </a:pP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https://</a:t>
            </a:r>
            <a:r>
              <a:rPr lang="fr-FR" sz="2000" b="1" dirty="0" err="1">
                <a:solidFill>
                  <a:schemeClr val="tx1"/>
                </a:solidFill>
                <a:latin typeface="Verdana" charset="0"/>
              </a:rPr>
              <a:t>www.bgee.org</a:t>
            </a: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/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12FD38B-E732-564B-8438-22604582C69E}"/>
              </a:ext>
            </a:extLst>
          </p:cNvPr>
          <p:cNvSpPr txBox="1"/>
          <p:nvPr/>
        </p:nvSpPr>
        <p:spPr>
          <a:xfrm>
            <a:off x="3563888" y="1988840"/>
            <a:ext cx="5688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E60003"/>
                </a:solidFill>
                <a:latin typeface="Verdana"/>
                <a:cs typeface="Verdana"/>
              </a:rPr>
              <a:t>Data standardization</a:t>
            </a:r>
            <a:endParaRPr lang="en-US" sz="4000" dirty="0">
              <a:latin typeface="Verdana"/>
              <a:cs typeface="Verdana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DBFB516-7E71-BA4C-944A-B2938771EA2E}"/>
              </a:ext>
            </a:extLst>
          </p:cNvPr>
          <p:cNvSpPr txBox="1"/>
          <p:nvPr/>
        </p:nvSpPr>
        <p:spPr>
          <a:xfrm>
            <a:off x="35496" y="3629160"/>
            <a:ext cx="89289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Verdana"/>
                <a:cs typeface="Verdana"/>
              </a:rPr>
              <a:t>Example using </a:t>
            </a:r>
            <a:r>
              <a:rPr lang="en-US" sz="2800" b="1" dirty="0" err="1">
                <a:latin typeface="Verdana"/>
                <a:cs typeface="Verdana"/>
              </a:rPr>
              <a:t>scRNA-Seq</a:t>
            </a:r>
            <a:r>
              <a:rPr lang="en-US" sz="2800" b="1" dirty="0">
                <a:latin typeface="Verdana"/>
                <a:cs typeface="Verdana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98600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0" descr="logo_bgee_small.png">
            <a:extLst>
              <a:ext uri="{FF2B5EF4-FFF2-40B4-BE49-F238E27FC236}">
                <a16:creationId xmlns:a16="http://schemas.microsoft.com/office/drawing/2014/main" id="{F2E27A6E-BE83-4447-BD89-E789ABD9F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3" r="10371" b="14935"/>
          <a:stretch>
            <a:fillRect/>
          </a:stretch>
        </p:blipFill>
        <p:spPr bwMode="auto">
          <a:xfrm>
            <a:off x="251520" y="1997222"/>
            <a:ext cx="2971800" cy="127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31">
            <a:extLst>
              <a:ext uri="{FF2B5EF4-FFF2-40B4-BE49-F238E27FC236}">
                <a16:creationId xmlns:a16="http://schemas.microsoft.com/office/drawing/2014/main" id="{F7F2754C-B5FE-4346-8416-B6CFBEA8B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720" y="3140222"/>
            <a:ext cx="31233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914400" eaLnBrk="0" hangingPunct="0">
              <a:defRPr/>
            </a:pP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https://</a:t>
            </a:r>
            <a:r>
              <a:rPr lang="fr-FR" sz="2000" b="1" dirty="0" err="1">
                <a:solidFill>
                  <a:schemeClr val="tx1"/>
                </a:solidFill>
                <a:latin typeface="Verdana" charset="0"/>
              </a:rPr>
              <a:t>bgee.org</a:t>
            </a: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/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12FD38B-E732-564B-8438-22604582C69E}"/>
              </a:ext>
            </a:extLst>
          </p:cNvPr>
          <p:cNvSpPr txBox="1"/>
          <p:nvPr/>
        </p:nvSpPr>
        <p:spPr>
          <a:xfrm>
            <a:off x="3024336" y="2535868"/>
            <a:ext cx="62281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rgbClr val="E60003"/>
                </a:solidFill>
                <a:latin typeface="Verdana"/>
                <a:cs typeface="Verdana"/>
              </a:rPr>
              <a:t>Single-cell RNA-Seq</a:t>
            </a:r>
            <a:endParaRPr lang="en-US" sz="38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57560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252536" y="221159"/>
            <a:ext cx="9144000" cy="5386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900" dirty="0">
                <a:latin typeface="Verdana"/>
                <a:cs typeface="Verdana"/>
              </a:rPr>
              <a:t>Single-cell RNA-Seq full-length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F1C2AC40-1156-F242-BB1E-B26D3DB33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8" y="1556792"/>
            <a:ext cx="5112568" cy="426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4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252536" y="221159"/>
            <a:ext cx="9144000" cy="5386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900" dirty="0">
                <a:latin typeface="Verdana"/>
                <a:cs typeface="Verdana"/>
              </a:rPr>
              <a:t>Single-cell RNA-Seq full-length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B6E31C8-F95C-9C80-B67E-C8323E27E7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127" y="1055644"/>
            <a:ext cx="6137745" cy="3381468"/>
          </a:xfrm>
          <a:prstGeom prst="rect">
            <a:avLst/>
          </a:prstGeom>
        </p:spPr>
      </p:pic>
      <p:pic>
        <p:nvPicPr>
          <p:cNvPr id="5" name="Image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C1B23821-4C77-DBB1-B8C8-53E8820771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32" y="4408462"/>
            <a:ext cx="8229333" cy="237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4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252536" y="221159"/>
            <a:ext cx="9144000" cy="5386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900" dirty="0">
                <a:latin typeface="Verdana"/>
                <a:cs typeface="Verdana"/>
              </a:rPr>
              <a:t>Single-cell RNA-</a:t>
            </a:r>
            <a:r>
              <a:rPr lang="en-US" sz="2900" dirty="0" err="1">
                <a:latin typeface="Verdana"/>
                <a:cs typeface="Verdana"/>
              </a:rPr>
              <a:t>Seq</a:t>
            </a:r>
            <a:r>
              <a:rPr lang="en-US" sz="2900" dirty="0">
                <a:latin typeface="Verdana"/>
                <a:cs typeface="Verdana"/>
              </a:rPr>
              <a:t> droplet-based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A2F6B79-B7F7-B5A7-2372-83CD199AC1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441" y="1196752"/>
            <a:ext cx="6069117" cy="468081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2CE79E6-568C-B0C3-E16A-015835D4E06E}"/>
              </a:ext>
            </a:extLst>
          </p:cNvPr>
          <p:cNvSpPr txBox="1"/>
          <p:nvPr/>
        </p:nvSpPr>
        <p:spPr>
          <a:xfrm>
            <a:off x="5768280" y="6597352"/>
            <a:ext cx="340586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fr-FR" sz="1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https://</a:t>
            </a:r>
            <a:r>
              <a:rPr lang="fr-FR" sz="1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doi.org</a:t>
            </a:r>
            <a:r>
              <a:rPr lang="fr-FR" sz="1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/10.1101/2022.03.31.486555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2BE789B-3B56-AC71-EDD0-C9A12E97B05C}"/>
              </a:ext>
            </a:extLst>
          </p:cNvPr>
          <p:cNvSpPr txBox="1"/>
          <p:nvPr/>
        </p:nvSpPr>
        <p:spPr>
          <a:xfrm>
            <a:off x="488515" y="5962389"/>
            <a:ext cx="796730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Droplet-based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fewer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reads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per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more drop-out</a:t>
            </a:r>
          </a:p>
        </p:txBody>
      </p:sp>
    </p:spTree>
    <p:extLst>
      <p:ext uri="{BB962C8B-B14F-4D97-AF65-F5344CB8AC3E}">
        <p14:creationId xmlns:p14="http://schemas.microsoft.com/office/powerpoint/2010/main" val="198831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252536" y="221159"/>
            <a:ext cx="9144000" cy="5386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900" dirty="0">
                <a:latin typeface="Verdana"/>
                <a:cs typeface="Verdana"/>
              </a:rPr>
              <a:t>Single-cell RNA-</a:t>
            </a:r>
            <a:r>
              <a:rPr lang="en-US" sz="2900" dirty="0" err="1">
                <a:latin typeface="Verdana"/>
                <a:cs typeface="Verdana"/>
              </a:rPr>
              <a:t>Seq</a:t>
            </a:r>
            <a:r>
              <a:rPr lang="en-US" sz="2900" dirty="0">
                <a:latin typeface="Verdana"/>
                <a:cs typeface="Verdana"/>
              </a:rPr>
              <a:t> droplet-based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2CE79E6-568C-B0C3-E16A-015835D4E06E}"/>
              </a:ext>
            </a:extLst>
          </p:cNvPr>
          <p:cNvSpPr txBox="1"/>
          <p:nvPr/>
        </p:nvSpPr>
        <p:spPr>
          <a:xfrm>
            <a:off x="5768280" y="6597352"/>
            <a:ext cx="340586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fr-FR" sz="1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https://</a:t>
            </a:r>
            <a:r>
              <a:rPr lang="fr-FR" sz="1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doi.org</a:t>
            </a:r>
            <a:r>
              <a:rPr lang="fr-FR" sz="1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/10.1101/2022.03.31.486555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2BE789B-3B56-AC71-EDD0-C9A12E97B05C}"/>
              </a:ext>
            </a:extLst>
          </p:cNvPr>
          <p:cNvSpPr txBox="1"/>
          <p:nvPr/>
        </p:nvSpPr>
        <p:spPr>
          <a:xfrm>
            <a:off x="488515" y="5733256"/>
            <a:ext cx="722576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calls at the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level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of the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population</a:t>
            </a:r>
          </a:p>
          <a:p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Then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back to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endParaRPr lang="fr-FR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943C9F9-7F38-B0C5-9479-96DD66CB0D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088001"/>
            <a:ext cx="4125170" cy="459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48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0" descr="logo_bgee_small.png">
            <a:extLst>
              <a:ext uri="{FF2B5EF4-FFF2-40B4-BE49-F238E27FC236}">
                <a16:creationId xmlns:a16="http://schemas.microsoft.com/office/drawing/2014/main" id="{F2E27A6E-BE83-4447-BD89-E789ABD9F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3" r="10371" b="14935"/>
          <a:stretch>
            <a:fillRect/>
          </a:stretch>
        </p:blipFill>
        <p:spPr bwMode="auto">
          <a:xfrm>
            <a:off x="251520" y="1997222"/>
            <a:ext cx="2971800" cy="127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31">
            <a:extLst>
              <a:ext uri="{FF2B5EF4-FFF2-40B4-BE49-F238E27FC236}">
                <a16:creationId xmlns:a16="http://schemas.microsoft.com/office/drawing/2014/main" id="{F7F2754C-B5FE-4346-8416-B6CFBEA8B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720" y="3140222"/>
            <a:ext cx="31233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914400" eaLnBrk="0" hangingPunct="0">
              <a:defRPr/>
            </a:pP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https://</a:t>
            </a:r>
            <a:r>
              <a:rPr lang="fr-FR" sz="2000" b="1" dirty="0" err="1">
                <a:solidFill>
                  <a:schemeClr val="tx1"/>
                </a:solidFill>
                <a:latin typeface="Verdana" charset="0"/>
              </a:rPr>
              <a:t>bgee.org</a:t>
            </a: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/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12FD38B-E732-564B-8438-22604582C69E}"/>
              </a:ext>
            </a:extLst>
          </p:cNvPr>
          <p:cNvSpPr txBox="1"/>
          <p:nvPr/>
        </p:nvSpPr>
        <p:spPr>
          <a:xfrm>
            <a:off x="3024336" y="2535868"/>
            <a:ext cx="62281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rgbClr val="E60003"/>
                </a:solidFill>
                <a:latin typeface="Verdana"/>
                <a:cs typeface="Verdana"/>
              </a:rPr>
              <a:t>All data types in </a:t>
            </a:r>
            <a:r>
              <a:rPr lang="en-US" sz="3800" b="1" dirty="0" err="1">
                <a:solidFill>
                  <a:srgbClr val="E60003"/>
                </a:solidFill>
                <a:latin typeface="Verdana"/>
                <a:cs typeface="Verdana"/>
              </a:rPr>
              <a:t>Bgee</a:t>
            </a:r>
            <a:endParaRPr lang="en-US" sz="38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062024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179512" y="260648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Verdana"/>
                <a:cs typeface="Verdana"/>
              </a:rPr>
              <a:t>P-values for a</a:t>
            </a:r>
            <a:r>
              <a:rPr lang="en-GB" noProof="0" dirty="0" err="1">
                <a:latin typeface="Verdana"/>
                <a:cs typeface="Verdana"/>
              </a:rPr>
              <a:t>ll</a:t>
            </a:r>
            <a:r>
              <a:rPr lang="en-GB" noProof="0" dirty="0">
                <a:latin typeface="Verdana"/>
                <a:cs typeface="Verdana"/>
              </a:rPr>
              <a:t> data types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68C0110-3707-BAC0-1AB4-6C4DDD3E9F43}"/>
              </a:ext>
            </a:extLst>
          </p:cNvPr>
          <p:cNvSpPr txBox="1"/>
          <p:nvPr/>
        </p:nvSpPr>
        <p:spPr>
          <a:xfrm>
            <a:off x="179512" y="1268760"/>
            <a:ext cx="8672050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u="sng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Bulk RNA-Seq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Z-score in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terms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of standard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deviations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the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mean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of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intergenic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regions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allows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compute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 p-value</a:t>
            </a:r>
          </a:p>
          <a:p>
            <a:endParaRPr lang="fr-FR" sz="10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u="sng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scRNA</a:t>
            </a:r>
            <a:r>
              <a:rPr lang="fr-FR" sz="2000" u="sng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-Seq full-</a:t>
            </a:r>
            <a:r>
              <a:rPr lang="fr-FR" sz="2000" u="sng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length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same</a:t>
            </a:r>
            <a:endParaRPr lang="fr-FR" sz="20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fr-FR" sz="10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u="sng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scRNA</a:t>
            </a:r>
            <a:r>
              <a:rPr lang="fr-FR" sz="2000" u="sng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-Seq </a:t>
            </a:r>
            <a:r>
              <a:rPr lang="fr-FR" sz="2000" u="sng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target-based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pull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cells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same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type in an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experiment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then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same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approach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Possibility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 go back to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</a:t>
            </a:r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20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cells</a:t>
            </a:r>
            <a:endParaRPr lang="fr-FR" sz="20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fr-FR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47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0" descr="logo_bgee_small.png">
            <a:extLst>
              <a:ext uri="{FF2B5EF4-FFF2-40B4-BE49-F238E27FC236}">
                <a16:creationId xmlns:a16="http://schemas.microsoft.com/office/drawing/2014/main" id="{F2E27A6E-BE83-4447-BD89-E789ABD9F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3" r="10371" b="14935"/>
          <a:stretch>
            <a:fillRect/>
          </a:stretch>
        </p:blipFill>
        <p:spPr bwMode="auto">
          <a:xfrm>
            <a:off x="251520" y="1709190"/>
            <a:ext cx="2971800" cy="127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31">
            <a:extLst>
              <a:ext uri="{FF2B5EF4-FFF2-40B4-BE49-F238E27FC236}">
                <a16:creationId xmlns:a16="http://schemas.microsoft.com/office/drawing/2014/main" id="{F7F2754C-B5FE-4346-8416-B6CFBEA8B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720" y="2852190"/>
            <a:ext cx="31233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914400" eaLnBrk="0" hangingPunct="0">
              <a:defRPr/>
            </a:pP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https://</a:t>
            </a:r>
            <a:r>
              <a:rPr lang="fr-FR" sz="2000" b="1" dirty="0" err="1">
                <a:solidFill>
                  <a:schemeClr val="tx1"/>
                </a:solidFill>
                <a:latin typeface="Verdana" charset="0"/>
              </a:rPr>
              <a:t>bgee.org</a:t>
            </a: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/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B636BDBD-AE4C-BA49-A0EA-886D101A7519}"/>
              </a:ext>
            </a:extLst>
          </p:cNvPr>
          <p:cNvSpPr txBox="1"/>
          <p:nvPr/>
        </p:nvSpPr>
        <p:spPr>
          <a:xfrm>
            <a:off x="35496" y="3629160"/>
            <a:ext cx="89289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Verdana"/>
                <a:cs typeface="Verdana"/>
              </a:rPr>
              <a:t>How expression information is used in the graph of conditions, and reconciled between data types and experiments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12FD38B-E732-564B-8438-22604582C69E}"/>
              </a:ext>
            </a:extLst>
          </p:cNvPr>
          <p:cNvSpPr txBox="1"/>
          <p:nvPr/>
        </p:nvSpPr>
        <p:spPr>
          <a:xfrm>
            <a:off x="3203848" y="2132856"/>
            <a:ext cx="5688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E60003"/>
                </a:solidFill>
                <a:latin typeface="Verdana"/>
                <a:cs typeface="Verdana"/>
              </a:rPr>
              <a:t>Propagation and reconciliation</a:t>
            </a:r>
            <a:endParaRPr lang="en-US" sz="40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24678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453D7-B1A4-CF07-4930-168238D40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435C678A-843D-BA3F-CB1A-7DEE17D01F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885698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Expression information propagation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C146E6-8EC6-EF8F-7120-AD2A3CF7DA83}"/>
              </a:ext>
            </a:extLst>
          </p:cNvPr>
          <p:cNvSpPr/>
          <p:nvPr/>
        </p:nvSpPr>
        <p:spPr>
          <a:xfrm>
            <a:off x="5524500" y="5154192"/>
            <a:ext cx="774700" cy="130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789E5AD-E889-1398-45FF-01C09CE3D9FF}"/>
              </a:ext>
            </a:extLst>
          </p:cNvPr>
          <p:cNvSpPr/>
          <p:nvPr/>
        </p:nvSpPr>
        <p:spPr>
          <a:xfrm>
            <a:off x="6300192" y="6607052"/>
            <a:ext cx="774700" cy="130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19C61F8-DB7A-9D0C-689C-589A2CDB847F}"/>
              </a:ext>
            </a:extLst>
          </p:cNvPr>
          <p:cNvSpPr/>
          <p:nvPr/>
        </p:nvSpPr>
        <p:spPr>
          <a:xfrm>
            <a:off x="3275856" y="6607052"/>
            <a:ext cx="774700" cy="130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961E3DE-2042-835D-1031-DD1E4C2F8B5B}"/>
              </a:ext>
            </a:extLst>
          </p:cNvPr>
          <p:cNvSpPr/>
          <p:nvPr/>
        </p:nvSpPr>
        <p:spPr>
          <a:xfrm>
            <a:off x="7099300" y="5894116"/>
            <a:ext cx="641052" cy="352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40A4EE5-CD43-C6A1-9A1C-697A4E9D4831}"/>
              </a:ext>
            </a:extLst>
          </p:cNvPr>
          <p:cNvSpPr/>
          <p:nvPr/>
        </p:nvSpPr>
        <p:spPr>
          <a:xfrm>
            <a:off x="4362996" y="5670948"/>
            <a:ext cx="641052" cy="352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223F71-8B95-1B67-6FD9-FC1ADA946E51}"/>
              </a:ext>
            </a:extLst>
          </p:cNvPr>
          <p:cNvSpPr/>
          <p:nvPr/>
        </p:nvSpPr>
        <p:spPr>
          <a:xfrm>
            <a:off x="2915816" y="5894116"/>
            <a:ext cx="641052" cy="352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pic>
        <p:nvPicPr>
          <p:cNvPr id="6" name="Image 5" descr="Une image contenant texte, capture d’écran, diagramme, ligne&#10;&#10;Le contenu généré par l’IA peut être incorrect.">
            <a:extLst>
              <a:ext uri="{FF2B5EF4-FFF2-40B4-BE49-F238E27FC236}">
                <a16:creationId xmlns:a16="http://schemas.microsoft.com/office/drawing/2014/main" id="{1B97A964-C0E0-8289-8FF7-AD1F3D611C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3" y="1110600"/>
            <a:ext cx="9057379" cy="527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69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885698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Expression information propagation</a:t>
            </a:r>
          </a:p>
        </p:txBody>
      </p:sp>
      <p:pic>
        <p:nvPicPr>
          <p:cNvPr id="3" name="Image 2" descr="Propagation calls Bgee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812" b="45201"/>
          <a:stretch/>
        </p:blipFill>
        <p:spPr>
          <a:xfrm>
            <a:off x="1270000" y="1005792"/>
            <a:ext cx="3504977" cy="3221935"/>
          </a:xfrm>
          <a:prstGeom prst="rect">
            <a:avLst/>
          </a:prstGeom>
        </p:spPr>
      </p:pic>
      <p:pic>
        <p:nvPicPr>
          <p:cNvPr id="4" name="Image 3" descr="Propagation calls Bgee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424"/>
          <a:stretch/>
        </p:blipFill>
        <p:spPr>
          <a:xfrm>
            <a:off x="1259632" y="4734844"/>
            <a:ext cx="6589776" cy="215054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24500" y="5154192"/>
            <a:ext cx="774700" cy="130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00192" y="6607052"/>
            <a:ext cx="774700" cy="130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275856" y="6607052"/>
            <a:ext cx="774700" cy="130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099300" y="5894116"/>
            <a:ext cx="641052" cy="352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362996" y="5670948"/>
            <a:ext cx="641052" cy="352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915816" y="5894116"/>
            <a:ext cx="641052" cy="352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43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ZoneTexte 11">
            <a:extLst>
              <a:ext uri="{FF2B5EF4-FFF2-40B4-BE49-F238E27FC236}">
                <a16:creationId xmlns:a16="http://schemas.microsoft.com/office/drawing/2014/main" id="{79198F7F-FA1A-C808-3EC7-AB6C748B147F}"/>
              </a:ext>
            </a:extLst>
          </p:cNvPr>
          <p:cNvSpPr txBox="1"/>
          <p:nvPr/>
        </p:nvSpPr>
        <p:spPr>
          <a:xfrm>
            <a:off x="5872268" y="6499792"/>
            <a:ext cx="32444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fr-FR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https://</a:t>
            </a:r>
            <a:r>
              <a:rPr lang="fr-FR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asap.epfl.ch</a:t>
            </a:r>
            <a:r>
              <a:rPr lang="fr-FR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/home/</a:t>
            </a:r>
            <a:r>
              <a:rPr lang="fr-FR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tutorial?t</a:t>
            </a:r>
            <a:r>
              <a:rPr lang="fr-FR" sz="12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=</a:t>
            </a:r>
            <a:r>
              <a:rPr lang="fr-FR" sz="12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full_pipeline</a:t>
            </a:r>
            <a:endParaRPr lang="fr-FR" sz="12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7B19595-85C0-54EA-9379-A860A1446DE9}"/>
              </a:ext>
            </a:extLst>
          </p:cNvPr>
          <p:cNvSpPr txBox="1"/>
          <p:nvPr/>
        </p:nvSpPr>
        <p:spPr>
          <a:xfrm>
            <a:off x="35496" y="2698640"/>
            <a:ext cx="194931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1) Access raw data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56E998E-1BF3-458E-BF9A-84B7EAB73582}"/>
              </a:ext>
            </a:extLst>
          </p:cNvPr>
          <p:cNvSpPr txBox="1"/>
          <p:nvPr/>
        </p:nvSpPr>
        <p:spPr>
          <a:xfrm>
            <a:off x="2273441" y="2692388"/>
            <a:ext cx="14747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2) Cell filtering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B157F3F-F333-F43E-7D3A-861682BC5BF2}"/>
              </a:ext>
            </a:extLst>
          </p:cNvPr>
          <p:cNvSpPr txBox="1"/>
          <p:nvPr/>
        </p:nvSpPr>
        <p:spPr>
          <a:xfrm>
            <a:off x="4427985" y="2683756"/>
            <a:ext cx="164147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3) Gene filtering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0B8E277-92CE-E8E1-B278-8375AF367DF4}"/>
              </a:ext>
            </a:extLst>
          </p:cNvPr>
          <p:cNvSpPr txBox="1"/>
          <p:nvPr/>
        </p:nvSpPr>
        <p:spPr>
          <a:xfrm>
            <a:off x="6557492" y="2680274"/>
            <a:ext cx="252633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4) Normalization, scaling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F1100CE-7E92-F8E5-5596-847879570CD3}"/>
              </a:ext>
            </a:extLst>
          </p:cNvPr>
          <p:cNvSpPr txBox="1"/>
          <p:nvPr/>
        </p:nvSpPr>
        <p:spPr>
          <a:xfrm>
            <a:off x="114491" y="4754995"/>
            <a:ext cx="1944216" cy="2760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6) Dim. reduction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8DC72947-263B-2C73-2DDA-32FA585CFE40}"/>
              </a:ext>
            </a:extLst>
          </p:cNvPr>
          <p:cNvSpPr txBox="1"/>
          <p:nvPr/>
        </p:nvSpPr>
        <p:spPr>
          <a:xfrm>
            <a:off x="2272845" y="4766294"/>
            <a:ext cx="171841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7) Cell clustering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C9274A7-8528-1F68-1335-8F1CE569EBFA}"/>
              </a:ext>
            </a:extLst>
          </p:cNvPr>
          <p:cNvSpPr txBox="1"/>
          <p:nvPr/>
        </p:nvSpPr>
        <p:spPr>
          <a:xfrm>
            <a:off x="4427984" y="4759172"/>
            <a:ext cx="185531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8) Diff. expression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7674A7BA-153C-0D06-C52E-B7F8B99F97B5}"/>
              </a:ext>
            </a:extLst>
          </p:cNvPr>
          <p:cNvSpPr txBox="1"/>
          <p:nvPr/>
        </p:nvSpPr>
        <p:spPr>
          <a:xfrm>
            <a:off x="6577589" y="4766293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9) Functional enrichment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A1FF640A-5F7C-1CB6-35AF-9C36B5E50C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340768"/>
            <a:ext cx="1872208" cy="144016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5AA08C32-9B14-203D-C449-2C41897188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12" y="1512561"/>
            <a:ext cx="1412576" cy="1186111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0F34DA2D-A731-AF43-7902-5CB423C0D7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332" y="1340769"/>
            <a:ext cx="1943620" cy="1357871"/>
          </a:xfrm>
          <a:prstGeom prst="rect">
            <a:avLst/>
          </a:prstGeom>
        </p:spPr>
      </p:pic>
      <p:pic>
        <p:nvPicPr>
          <p:cNvPr id="28" name="Image 27" descr="Une image contenant graphique&#10;&#10;Description générée automatiquement">
            <a:extLst>
              <a:ext uri="{FF2B5EF4-FFF2-40B4-BE49-F238E27FC236}">
                <a16:creationId xmlns:a16="http://schemas.microsoft.com/office/drawing/2014/main" id="{A1896BDF-5D15-2ABF-864B-541F940AE5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69"/>
          <a:stretch/>
        </p:blipFill>
        <p:spPr>
          <a:xfrm>
            <a:off x="4211960" y="1344272"/>
            <a:ext cx="2261510" cy="1332614"/>
          </a:xfrm>
          <a:prstGeom prst="rect">
            <a:avLst/>
          </a:prstGeom>
        </p:spPr>
      </p:pic>
      <p:pic>
        <p:nvPicPr>
          <p:cNvPr id="30" name="Image 29" descr="Une image contenant graphique&#10;&#10;Description générée automatiquement">
            <a:extLst>
              <a:ext uri="{FF2B5EF4-FFF2-40B4-BE49-F238E27FC236}">
                <a16:creationId xmlns:a16="http://schemas.microsoft.com/office/drawing/2014/main" id="{1FE8A85B-50A3-04DD-32D7-27867524C3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5" y="1419176"/>
            <a:ext cx="2456513" cy="1257711"/>
          </a:xfrm>
          <a:prstGeom prst="rect">
            <a:avLst/>
          </a:prstGeom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2F7CFBEF-9792-EE55-01F2-E30B225966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2" y="3491004"/>
            <a:ext cx="1872208" cy="1285139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C52E291D-9C9A-9011-8457-F2BDD358D0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3491988"/>
            <a:ext cx="2017554" cy="1097063"/>
          </a:xfrm>
          <a:prstGeom prst="rect">
            <a:avLst/>
          </a:prstGeom>
        </p:spPr>
      </p:pic>
      <p:pic>
        <p:nvPicPr>
          <p:cNvPr id="38" name="Image 37" descr="Une image contenant texte&#10;&#10;Description générée automatiquement">
            <a:extLst>
              <a:ext uri="{FF2B5EF4-FFF2-40B4-BE49-F238E27FC236}">
                <a16:creationId xmlns:a16="http://schemas.microsoft.com/office/drawing/2014/main" id="{66669F12-D32E-0399-0872-EACF63F9366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808" y="3429000"/>
            <a:ext cx="2218764" cy="1098208"/>
          </a:xfrm>
          <a:prstGeom prst="rect">
            <a:avLst/>
          </a:prstGeom>
        </p:spPr>
      </p:pic>
      <p:pic>
        <p:nvPicPr>
          <p:cNvPr id="40" name="Image 39" descr="Une image contenant graphique&#10;&#10;Description générée automatiquement">
            <a:extLst>
              <a:ext uri="{FF2B5EF4-FFF2-40B4-BE49-F238E27FC236}">
                <a16:creationId xmlns:a16="http://schemas.microsoft.com/office/drawing/2014/main" id="{1A858344-8D12-D4CB-EC62-A156F1B4CFA8}"/>
              </a:ext>
            </a:extLst>
          </p:cNvPr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7" y="3483395"/>
            <a:ext cx="2202814" cy="1292748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871F2D67-47FE-F066-C66E-ABBBB2185BC6}"/>
              </a:ext>
            </a:extLst>
          </p:cNvPr>
          <p:cNvSpPr/>
          <p:nvPr/>
        </p:nvSpPr>
        <p:spPr>
          <a:xfrm>
            <a:off x="3347864" y="5332262"/>
            <a:ext cx="2448272" cy="689026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r>
              <a:rPr lang="en-US">
                <a:solidFill>
                  <a:schemeClr val="tx1"/>
                </a:solidFill>
              </a:rPr>
              <a:t>Cell type assignment</a:t>
            </a:r>
          </a:p>
        </p:txBody>
      </p:sp>
      <p:sp>
        <p:nvSpPr>
          <p:cNvPr id="42" name="Flèche vers la droite 41">
            <a:extLst>
              <a:ext uri="{FF2B5EF4-FFF2-40B4-BE49-F238E27FC236}">
                <a16:creationId xmlns:a16="http://schemas.microsoft.com/office/drawing/2014/main" id="{9CC7233A-ADC2-E8AB-81DA-6427BA1B1238}"/>
              </a:ext>
            </a:extLst>
          </p:cNvPr>
          <p:cNvSpPr/>
          <p:nvPr/>
        </p:nvSpPr>
        <p:spPr>
          <a:xfrm>
            <a:off x="1929892" y="5451938"/>
            <a:ext cx="1296144" cy="522101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491C7C1-EE99-6142-AA0C-CC6397C315B0}"/>
              </a:ext>
            </a:extLst>
          </p:cNvPr>
          <p:cNvSpPr txBox="1"/>
          <p:nvPr/>
        </p:nvSpPr>
        <p:spPr>
          <a:xfrm>
            <a:off x="35496" y="44624"/>
            <a:ext cx="9144000" cy="5386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900" dirty="0">
                <a:latin typeface="Verdana"/>
                <a:cs typeface="Verdana"/>
              </a:rPr>
              <a:t>Added complexity of </a:t>
            </a:r>
            <a:r>
              <a:rPr lang="en-US" sz="2900" dirty="0" err="1">
                <a:latin typeface="Verdana"/>
                <a:cs typeface="Verdana"/>
              </a:rPr>
              <a:t>scRNA-Seq</a:t>
            </a:r>
            <a:r>
              <a:rPr lang="en-US" sz="2900" dirty="0">
                <a:latin typeface="Verdana"/>
                <a:cs typeface="Verdana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128708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885698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Expression information propagation</a:t>
            </a:r>
          </a:p>
        </p:txBody>
      </p:sp>
      <p:pic>
        <p:nvPicPr>
          <p:cNvPr id="2" name="Image 1" descr="Propagation calls Bge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005792"/>
            <a:ext cx="6589776" cy="58795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923928" y="4237163"/>
            <a:ext cx="1800200" cy="504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30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9D94E3BC-D7E0-37B5-DD16-833179F964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100" y="4797152"/>
            <a:ext cx="3495792" cy="1667804"/>
          </a:xfrm>
          <a:prstGeom prst="rect">
            <a:avLst/>
          </a:prstGeom>
        </p:spPr>
      </p:pic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885698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Integrating all p-values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07504" y="1340768"/>
            <a:ext cx="8928992" cy="33239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Each p-value from each gene and sample is propagated along the graph of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If the question we asked was: “</a:t>
            </a:r>
            <a:r>
              <a:rPr lang="en-US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is there any sample showing significant expression of the gene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Or “</a:t>
            </a:r>
            <a:r>
              <a:rPr lang="en-US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In how many samples do we detect expression of the gene?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”</a:t>
            </a:r>
          </a:p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=&gt; then apply FDR correction to p-value</a:t>
            </a:r>
          </a:p>
          <a:p>
            <a:endParaRPr lang="en-US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endParaRPr lang="en-US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But the question we ask is rather: “</a:t>
            </a:r>
            <a:r>
              <a:rPr lang="en-US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from all the samples available, can we say that this gene is expressed in that condition?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” </a:t>
            </a:r>
          </a:p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=&gt; integrate all p-value information</a:t>
            </a:r>
          </a:p>
        </p:txBody>
      </p:sp>
    </p:spTree>
    <p:extLst>
      <p:ext uri="{BB962C8B-B14F-4D97-AF65-F5344CB8AC3E}">
        <p14:creationId xmlns:p14="http://schemas.microsoft.com/office/powerpoint/2010/main" val="425566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885698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Present/absent calls from integrated p-values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07504" y="988268"/>
            <a:ext cx="8928992" cy="50475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Present expression calls</a:t>
            </a:r>
          </a:p>
          <a:p>
            <a:endParaRPr lang="en-US" sz="10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Present gold: 		FDR p-value &lt;= 0.01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6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Present silver: 	FDR p-value &lt;= 0.05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6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Present bronze: 	FDR p-value &gt; 0.05</a:t>
            </a:r>
          </a:p>
          <a:p>
            <a:pPr lvl="5"/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	best FDR p-value among sub-conditions &lt;= 0.05</a:t>
            </a:r>
          </a:p>
          <a:p>
            <a:pPr lvl="5"/>
            <a:endParaRPr lang="en-US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47625" lvl="5"/>
            <a:r>
              <a:rPr lang="en-US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Absent expression calls</a:t>
            </a:r>
          </a:p>
          <a:p>
            <a:pPr marL="47625" lvl="5"/>
            <a:endParaRPr lang="en-US" sz="10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33375" lvl="5" indent="-285750">
              <a:buFont typeface="Arial" panose="020B0604020202020204" pitchFamily="34" charset="0"/>
              <a:buChar char="•"/>
            </a:pPr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Absent gold:		not present (see above)</a:t>
            </a:r>
          </a:p>
          <a:p>
            <a:pPr marL="504825" lvl="6"/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			FDR p-value &gt; 0.1</a:t>
            </a:r>
          </a:p>
          <a:p>
            <a:pPr marL="47625" lvl="5"/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			At least one observation in the condition itself</a:t>
            </a:r>
          </a:p>
          <a:p>
            <a:pPr marL="47625" lvl="5"/>
            <a:endParaRPr lang="en-US" sz="6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33375" lvl="5" indent="-285750">
              <a:buFont typeface="Arial" panose="020B0604020202020204" pitchFamily="34" charset="0"/>
              <a:buChar char="•"/>
            </a:pPr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Absent silver:		not present (see above)</a:t>
            </a:r>
          </a:p>
          <a:p>
            <a:pPr marL="504825" lvl="6"/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			FDR p-value &gt; 0.05</a:t>
            </a:r>
          </a:p>
          <a:p>
            <a:pPr marL="47625" lvl="5"/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			At least one observation in the condition itself</a:t>
            </a:r>
          </a:p>
          <a:p>
            <a:pPr marL="47625" lvl="5"/>
            <a:endParaRPr lang="en-US" sz="6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33375" lvl="5" indent="-285750">
              <a:buFont typeface="Arial" panose="020B0604020202020204" pitchFamily="34" charset="0"/>
              <a:buChar char="•"/>
            </a:pPr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Absent bronze: 	not present (see above)</a:t>
            </a:r>
          </a:p>
          <a:p>
            <a:pPr marL="47625" lvl="5"/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			FDR p-value &gt; 0.05 from less quantitative data types</a:t>
            </a:r>
          </a:p>
          <a:p>
            <a:pPr marL="47625" lvl="5"/>
            <a:r>
              <a:rPr lang="en-US" sz="16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			At least one observation in the condition itself</a:t>
            </a:r>
          </a:p>
          <a:p>
            <a:pPr marL="47625" lvl="5"/>
            <a:endParaRPr lang="en-US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80792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0" descr="logo_bgee_small.png">
            <a:extLst>
              <a:ext uri="{FF2B5EF4-FFF2-40B4-BE49-F238E27FC236}">
                <a16:creationId xmlns:a16="http://schemas.microsoft.com/office/drawing/2014/main" id="{F2E27A6E-BE83-4447-BD89-E789ABD9F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3" r="10371" b="14935"/>
          <a:stretch>
            <a:fillRect/>
          </a:stretch>
        </p:blipFill>
        <p:spPr bwMode="auto">
          <a:xfrm>
            <a:off x="35496" y="1709190"/>
            <a:ext cx="2971800" cy="127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31">
            <a:extLst>
              <a:ext uri="{FF2B5EF4-FFF2-40B4-BE49-F238E27FC236}">
                <a16:creationId xmlns:a16="http://schemas.microsoft.com/office/drawing/2014/main" id="{F7F2754C-B5FE-4346-8416-B6CFBEA8B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96" y="2852190"/>
            <a:ext cx="31233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914400" eaLnBrk="0" hangingPunct="0">
              <a:defRPr/>
            </a:pP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https://</a:t>
            </a:r>
            <a:r>
              <a:rPr lang="fr-FR" sz="2000" b="1" dirty="0" err="1">
                <a:solidFill>
                  <a:schemeClr val="tx1"/>
                </a:solidFill>
                <a:latin typeface="Verdana" charset="0"/>
              </a:rPr>
              <a:t>bgee.org</a:t>
            </a: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/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B636BDBD-AE4C-BA49-A0EA-886D101A7519}"/>
              </a:ext>
            </a:extLst>
          </p:cNvPr>
          <p:cNvSpPr txBox="1"/>
          <p:nvPr/>
        </p:nvSpPr>
        <p:spPr>
          <a:xfrm>
            <a:off x="35496" y="3629160"/>
            <a:ext cx="89289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Verdana"/>
                <a:cs typeface="Verdana"/>
              </a:rPr>
              <a:t>Providing quantitative information on expression calls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12FD38B-E732-564B-8438-22604582C69E}"/>
              </a:ext>
            </a:extLst>
          </p:cNvPr>
          <p:cNvSpPr txBox="1"/>
          <p:nvPr/>
        </p:nvSpPr>
        <p:spPr>
          <a:xfrm>
            <a:off x="2771800" y="1961545"/>
            <a:ext cx="64807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E60003"/>
                </a:solidFill>
                <a:latin typeface="Verdana"/>
                <a:cs typeface="Verdana"/>
              </a:rPr>
              <a:t>Expression ranks and expression scores</a:t>
            </a:r>
            <a:endParaRPr lang="en-US" sz="40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17527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885698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Expression ranks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07504" y="1429033"/>
            <a:ext cx="8928992" cy="21236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Present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/absent expression calls are qualitative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only</a:t>
            </a:r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Missing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quantitative information. But how to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provide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it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when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considering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multiple data types and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experiments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?</a:t>
            </a:r>
          </a:p>
          <a:p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=&gt; Use of non-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parametric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statistics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based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on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ranks</a:t>
            </a:r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7928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885698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Expression ranks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07504" y="1429033"/>
            <a:ext cx="8928992" cy="2831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For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each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data type,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compute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weighted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mean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ranks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based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on expression data.</a:t>
            </a:r>
          </a:p>
          <a:p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Then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normalize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ranks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between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data types and condition to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make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them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comparable.</a:t>
            </a:r>
          </a:p>
          <a:p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Ranks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are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also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propagated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,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taking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into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account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all info in a condition and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its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sub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-conditions</a:t>
            </a:r>
          </a:p>
        </p:txBody>
      </p:sp>
    </p:spTree>
    <p:extLst>
      <p:ext uri="{BB962C8B-B14F-4D97-AF65-F5344CB8AC3E}">
        <p14:creationId xmlns:p14="http://schemas.microsoft.com/office/powerpoint/2010/main" val="1991443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777686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Expression score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07504" y="1124744"/>
            <a:ext cx="8928992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We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also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transform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these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ranks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into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expression scores, more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easily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understandable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by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users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: </a:t>
            </a:r>
          </a:p>
          <a:p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higher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expression translates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into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lower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rank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but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higher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expression score,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from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0 to 100.</a:t>
            </a:r>
          </a:p>
        </p:txBody>
      </p:sp>
    </p:spTree>
    <p:extLst>
      <p:ext uri="{BB962C8B-B14F-4D97-AF65-F5344CB8AC3E}">
        <p14:creationId xmlns:p14="http://schemas.microsoft.com/office/powerpoint/2010/main" val="423991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0" descr="logo_bgee_small.png">
            <a:extLst>
              <a:ext uri="{FF2B5EF4-FFF2-40B4-BE49-F238E27FC236}">
                <a16:creationId xmlns:a16="http://schemas.microsoft.com/office/drawing/2014/main" id="{F2E27A6E-BE83-4447-BD89-E789ABD9F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3" r="10371" b="14935"/>
          <a:stretch>
            <a:fillRect/>
          </a:stretch>
        </p:blipFill>
        <p:spPr bwMode="auto">
          <a:xfrm>
            <a:off x="35496" y="1709190"/>
            <a:ext cx="2971800" cy="127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31">
            <a:extLst>
              <a:ext uri="{FF2B5EF4-FFF2-40B4-BE49-F238E27FC236}">
                <a16:creationId xmlns:a16="http://schemas.microsoft.com/office/drawing/2014/main" id="{F7F2754C-B5FE-4346-8416-B6CFBEA8B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96" y="2852190"/>
            <a:ext cx="31233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914400" eaLnBrk="0" hangingPunct="0">
              <a:defRPr/>
            </a:pP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https://</a:t>
            </a:r>
            <a:r>
              <a:rPr lang="fr-FR" sz="2000" b="1" dirty="0" err="1">
                <a:solidFill>
                  <a:schemeClr val="tx1"/>
                </a:solidFill>
                <a:latin typeface="Verdana" charset="0"/>
              </a:rPr>
              <a:t>bgee.org</a:t>
            </a: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/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B636BDBD-AE4C-BA49-A0EA-886D101A7519}"/>
              </a:ext>
            </a:extLst>
          </p:cNvPr>
          <p:cNvSpPr txBox="1"/>
          <p:nvPr/>
        </p:nvSpPr>
        <p:spPr>
          <a:xfrm>
            <a:off x="35496" y="3629160"/>
            <a:ext cx="89289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Verdana"/>
                <a:cs typeface="Verdana"/>
              </a:rPr>
              <a:t>Example of results from expression calls and expression ranks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12FD38B-E732-564B-8438-22604582C69E}"/>
              </a:ext>
            </a:extLst>
          </p:cNvPr>
          <p:cNvSpPr txBox="1"/>
          <p:nvPr/>
        </p:nvSpPr>
        <p:spPr>
          <a:xfrm>
            <a:off x="2771800" y="2217058"/>
            <a:ext cx="64807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E60003"/>
                </a:solidFill>
                <a:latin typeface="Verdana"/>
                <a:cs typeface="Verdana"/>
              </a:rPr>
              <a:t>Finally...</a:t>
            </a:r>
            <a:endParaRPr lang="en-US" sz="40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0835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able&#10;&#10;Description générée automatiquement">
            <a:extLst>
              <a:ext uri="{FF2B5EF4-FFF2-40B4-BE49-F238E27FC236}">
                <a16:creationId xmlns:a16="http://schemas.microsoft.com/office/drawing/2014/main" id="{E87633E4-E493-ED19-C507-B5DB136930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6872"/>
            <a:ext cx="9144000" cy="3383927"/>
          </a:xfrm>
          <a:prstGeom prst="rect">
            <a:avLst/>
          </a:prstGeom>
        </p:spPr>
      </p:pic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777686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Example of Apoc1 gene</a:t>
            </a:r>
          </a:p>
        </p:txBody>
      </p:sp>
      <p:pic>
        <p:nvPicPr>
          <p:cNvPr id="2" name="Image 1" descr="Capture d’écran 2020-04-24 à 16.41.2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6752"/>
            <a:ext cx="8712200" cy="8763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7504" y="2636912"/>
            <a:ext cx="9036496" cy="288032"/>
          </a:xfrm>
          <a:prstGeom prst="rect">
            <a:avLst/>
          </a:prstGeom>
          <a:noFill/>
          <a:ln w="38100" cmpd="sng">
            <a:solidFill>
              <a:srgbClr val="E30613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FB5FB4C-FB0B-AB04-2DC4-B2F3D038658F}"/>
              </a:ext>
            </a:extLst>
          </p:cNvPr>
          <p:cNvSpPr txBox="1"/>
          <p:nvPr/>
        </p:nvSpPr>
        <p:spPr>
          <a:xfrm>
            <a:off x="2168297" y="6032715"/>
            <a:ext cx="480740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Calls of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presence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of expression</a:t>
            </a:r>
          </a:p>
        </p:txBody>
      </p:sp>
    </p:spTree>
    <p:extLst>
      <p:ext uri="{BB962C8B-B14F-4D97-AF65-F5344CB8AC3E}">
        <p14:creationId xmlns:p14="http://schemas.microsoft.com/office/powerpoint/2010/main" val="346190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777686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Example of Apoc1 gene</a:t>
            </a:r>
          </a:p>
        </p:txBody>
      </p:sp>
      <p:pic>
        <p:nvPicPr>
          <p:cNvPr id="2" name="Image 1" descr="Capture d’écran 2020-04-24 à 16.41.2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6752"/>
            <a:ext cx="8712200" cy="8763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FB5FB4C-FB0B-AB04-2DC4-B2F3D038658F}"/>
              </a:ext>
            </a:extLst>
          </p:cNvPr>
          <p:cNvSpPr txBox="1"/>
          <p:nvPr/>
        </p:nvSpPr>
        <p:spPr>
          <a:xfrm>
            <a:off x="1517477" y="6021288"/>
            <a:ext cx="6109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Calls of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reported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absence of expression</a:t>
            </a:r>
          </a:p>
        </p:txBody>
      </p:sp>
      <p:pic>
        <p:nvPicPr>
          <p:cNvPr id="6" name="Image 5" descr="Une image contenant table&#10;&#10;Description générée automatiquement">
            <a:extLst>
              <a:ext uri="{FF2B5EF4-FFF2-40B4-BE49-F238E27FC236}">
                <a16:creationId xmlns:a16="http://schemas.microsoft.com/office/drawing/2014/main" id="{2FCEDC33-E4D5-7F6E-AD20-7EAB66BBD0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353830"/>
            <a:ext cx="8964488" cy="335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3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/>
          <p:cNvSpPr txBox="1"/>
          <p:nvPr/>
        </p:nvSpPr>
        <p:spPr>
          <a:xfrm>
            <a:off x="35496" y="44624"/>
            <a:ext cx="9144000" cy="5386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900" dirty="0" err="1">
                <a:latin typeface="Verdana"/>
                <a:cs typeface="Verdana"/>
              </a:rPr>
              <a:t>scRNA-Seq</a:t>
            </a:r>
            <a:r>
              <a:rPr lang="en-US" sz="2900" dirty="0">
                <a:latin typeface="Verdana"/>
                <a:cs typeface="Verdana"/>
              </a:rPr>
              <a:t> result visualization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E4C0B4F-E9FF-EE48-B6D1-FD3FE084F4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124744"/>
            <a:ext cx="6159046" cy="547260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279F6EC-A755-5E45-961F-748E65475C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9"/>
          <a:stretch/>
        </p:blipFill>
        <p:spPr>
          <a:xfrm>
            <a:off x="179512" y="1124744"/>
            <a:ext cx="2197666" cy="494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2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 35">
            <a:extLst>
              <a:ext uri="{FF2B5EF4-FFF2-40B4-BE49-F238E27FC236}">
                <a16:creationId xmlns:a16="http://schemas.microsoft.com/office/drawing/2014/main" id="{7DB83DA4-4758-DA4B-9DF9-097D8FC904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3619996"/>
            <a:ext cx="9144000" cy="708837"/>
          </a:xfrm>
          <a:prstGeom prst="rect">
            <a:avLst/>
          </a:prstGeom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DE3689E3-AC25-6B42-94E4-728A8A1D6C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6" y="6145990"/>
            <a:ext cx="9144000" cy="436395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106F737A-A8AF-8A43-ABB8-00803D6B31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4507866"/>
            <a:ext cx="9144000" cy="416560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12E015EA-47A6-6948-9342-E01642A3EB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96952"/>
            <a:ext cx="9144000" cy="425774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DC9F0DDA-BC59-824A-A00F-5D9F982027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18539"/>
            <a:ext cx="9144000" cy="414717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F159CD6-9BC8-0C40-9DC0-B85EE3952D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4864"/>
            <a:ext cx="9144000" cy="44506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5722740-4407-264E-A92B-950D70E1BDB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8429"/>
            <a:ext cx="9144000" cy="436395"/>
          </a:xfrm>
          <a:prstGeom prst="rect">
            <a:avLst/>
          </a:prstGeom>
        </p:spPr>
      </p:pic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777686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Example of Apoc1 gene</a:t>
            </a:r>
          </a:p>
        </p:txBody>
      </p:sp>
      <p:pic>
        <p:nvPicPr>
          <p:cNvPr id="3" name="Image 2" descr="Capture d’écran 2020-04-24 à 16.47.03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0748"/>
            <a:ext cx="762000" cy="800100"/>
          </a:xfrm>
          <a:prstGeom prst="rect">
            <a:avLst/>
          </a:prstGeom>
        </p:spPr>
      </p:pic>
      <p:pic>
        <p:nvPicPr>
          <p:cNvPr id="6" name="Image 5" descr="Capture d’écran 2020-04-24 à 16.48.14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6" y="2060848"/>
            <a:ext cx="711200" cy="762000"/>
          </a:xfrm>
          <a:prstGeom prst="rect">
            <a:avLst/>
          </a:prstGeom>
        </p:spPr>
      </p:pic>
      <p:pic>
        <p:nvPicPr>
          <p:cNvPr id="9" name="Image 8" descr="Capture d’écran 2020-04-24 à 16.49.18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2852936"/>
            <a:ext cx="723900" cy="723900"/>
          </a:xfrm>
          <a:prstGeom prst="rect">
            <a:avLst/>
          </a:prstGeom>
        </p:spPr>
      </p:pic>
      <p:pic>
        <p:nvPicPr>
          <p:cNvPr id="17" name="Image 16" descr="Capture d’écran 2020-04-24 à 16.53.27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673100" cy="685800"/>
          </a:xfrm>
          <a:prstGeom prst="rect">
            <a:avLst/>
          </a:prstGeom>
        </p:spPr>
      </p:pic>
      <p:pic>
        <p:nvPicPr>
          <p:cNvPr id="19" name="Image 18" descr="Capture d’écran 2020-04-24 à 16.55.29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76" y="3619996"/>
            <a:ext cx="647700" cy="673100"/>
          </a:xfrm>
          <a:prstGeom prst="rect">
            <a:avLst/>
          </a:prstGeom>
        </p:spPr>
      </p:pic>
      <p:pic>
        <p:nvPicPr>
          <p:cNvPr id="26" name="Image 25" descr="Une image contenant chien, mammifère&#10;&#10;Description générée automatiquement">
            <a:extLst>
              <a:ext uri="{FF2B5EF4-FFF2-40B4-BE49-F238E27FC236}">
                <a16:creationId xmlns:a16="http://schemas.microsoft.com/office/drawing/2014/main" id="{0677CBBB-CDF6-F64A-8E61-503AECAC9D5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1" y="5164329"/>
            <a:ext cx="659495" cy="613484"/>
          </a:xfrm>
          <a:prstGeom prst="rect">
            <a:avLst/>
          </a:prstGeom>
        </p:spPr>
      </p:pic>
      <p:pic>
        <p:nvPicPr>
          <p:cNvPr id="30" name="Image 29" descr="Une image contenant chat, rongeur&#10;&#10;Description générée automatiquement">
            <a:extLst>
              <a:ext uri="{FF2B5EF4-FFF2-40B4-BE49-F238E27FC236}">
                <a16:creationId xmlns:a16="http://schemas.microsoft.com/office/drawing/2014/main" id="{440B8290-30BB-BF49-99CD-EB09FCB2391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1" y="4425690"/>
            <a:ext cx="659494" cy="65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43">
            <a:extLst>
              <a:ext uri="{FF2B5EF4-FFF2-40B4-BE49-F238E27FC236}">
                <a16:creationId xmlns:a16="http://schemas.microsoft.com/office/drawing/2014/main" id="{690BC03B-DE11-CF45-8628-85E64C42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10740"/>
            <a:ext cx="9144000" cy="465292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1329687C-FDEC-734B-932B-0E64D1ACA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4797152"/>
            <a:ext cx="9144000" cy="456693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22876AFF-6D62-5545-BD16-C17815D30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4062576"/>
            <a:ext cx="9144000" cy="446544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B1E8BBDF-DD5F-5248-83F7-B8B5AD4069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9461"/>
            <a:ext cx="9144000" cy="446049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7A9011AD-7F99-AD47-8825-B9603345C3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3" y="2455339"/>
            <a:ext cx="9144000" cy="689348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28CA7871-7720-AE4C-A958-35D5B8D83F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" y="1802657"/>
            <a:ext cx="9144000" cy="46788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3BD4501-116A-304A-9853-5031AEFAE0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4744"/>
            <a:ext cx="9144000" cy="465807"/>
          </a:xfrm>
          <a:prstGeom prst="rect">
            <a:avLst/>
          </a:prstGeom>
        </p:spPr>
      </p:pic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777686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Example of Apoc1 gene</a:t>
            </a:r>
          </a:p>
        </p:txBody>
      </p:sp>
      <p:pic>
        <p:nvPicPr>
          <p:cNvPr id="5" name="Image 4" descr="Une image contenant mammifère, intérieur&#10;&#10;Description générée automatiquement">
            <a:extLst>
              <a:ext uri="{FF2B5EF4-FFF2-40B4-BE49-F238E27FC236}">
                <a16:creationId xmlns:a16="http://schemas.microsoft.com/office/drawing/2014/main" id="{FF502B78-237F-6941-B5B8-233CEA5D6AD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19051"/>
            <a:ext cx="533400" cy="571500"/>
          </a:xfrm>
          <a:prstGeom prst="rect">
            <a:avLst/>
          </a:prstGeom>
        </p:spPr>
      </p:pic>
      <p:pic>
        <p:nvPicPr>
          <p:cNvPr id="15" name="Image 14" descr="Une image contenant primate, mammifère&#10;&#10;Description générée automatiquement">
            <a:extLst>
              <a:ext uri="{FF2B5EF4-FFF2-40B4-BE49-F238E27FC236}">
                <a16:creationId xmlns:a16="http://schemas.microsoft.com/office/drawing/2014/main" id="{4DE77AA4-DC45-2345-91E6-FF88DD08FF5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04" y="1700808"/>
            <a:ext cx="508000" cy="546100"/>
          </a:xfrm>
          <a:prstGeom prst="rect">
            <a:avLst/>
          </a:prstGeom>
        </p:spPr>
      </p:pic>
      <p:pic>
        <p:nvPicPr>
          <p:cNvPr id="25" name="Image 24" descr="Une image contenant texte, herbe&#10;&#10;Description générée automatiquement">
            <a:extLst>
              <a:ext uri="{FF2B5EF4-FFF2-40B4-BE49-F238E27FC236}">
                <a16:creationId xmlns:a16="http://schemas.microsoft.com/office/drawing/2014/main" id="{AB79FD82-83DB-2642-92A3-BAA1DDD0A86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04" y="2552896"/>
            <a:ext cx="558800" cy="558800"/>
          </a:xfrm>
          <a:prstGeom prst="rect">
            <a:avLst/>
          </a:prstGeom>
        </p:spPr>
      </p:pic>
      <p:pic>
        <p:nvPicPr>
          <p:cNvPr id="30" name="Image 29" descr="Une image contenant herbe, primate, singe, mammifère&#10;&#10;Description générée automatiquement">
            <a:extLst>
              <a:ext uri="{FF2B5EF4-FFF2-40B4-BE49-F238E27FC236}">
                <a16:creationId xmlns:a16="http://schemas.microsoft.com/office/drawing/2014/main" id="{FF04056C-276C-AA41-8D98-29DD4BB9B40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04" y="3309436"/>
            <a:ext cx="533400" cy="546100"/>
          </a:xfrm>
          <a:prstGeom prst="rect">
            <a:avLst/>
          </a:prstGeom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3CAEEAB6-02E2-3A42-A643-DE9B3227D1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4" y="3965272"/>
            <a:ext cx="571500" cy="571500"/>
          </a:xfrm>
          <a:prstGeom prst="rect">
            <a:avLst/>
          </a:prstGeom>
        </p:spPr>
      </p:pic>
      <p:pic>
        <p:nvPicPr>
          <p:cNvPr id="38" name="Image 37" descr="Une image contenant salamandre, grenouille&#10;&#10;Description générée automatiquement">
            <a:extLst>
              <a:ext uri="{FF2B5EF4-FFF2-40B4-BE49-F238E27FC236}">
                <a16:creationId xmlns:a16="http://schemas.microsoft.com/office/drawing/2014/main" id="{DFFFC801-DF49-E041-AAB3-EC6FE182666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04" y="4793838"/>
            <a:ext cx="558800" cy="469900"/>
          </a:xfrm>
          <a:prstGeom prst="rect">
            <a:avLst/>
          </a:prstGeom>
        </p:spPr>
      </p:pic>
      <p:pic>
        <p:nvPicPr>
          <p:cNvPr id="42" name="Image 41" descr="Une image contenant herbe, lagomorphe, mammifère&#10;&#10;Description générée automatiquement">
            <a:extLst>
              <a:ext uri="{FF2B5EF4-FFF2-40B4-BE49-F238E27FC236}">
                <a16:creationId xmlns:a16="http://schemas.microsoft.com/office/drawing/2014/main" id="{CBAF63AB-2F3D-4243-9D01-1EA388C15BB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54" y="5517232"/>
            <a:ext cx="5334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369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777686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Example of Apoc1 gene</a:t>
            </a:r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A19CCC84-ED87-1A46-9D6B-CB3A01927B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467" y="1052736"/>
            <a:ext cx="3793279" cy="2825801"/>
          </a:xfrm>
          <a:prstGeom prst="rect">
            <a:avLst/>
          </a:prstGeom>
        </p:spPr>
      </p:pic>
      <p:pic>
        <p:nvPicPr>
          <p:cNvPr id="4" name="Image 3" descr="Une image contenant table&#10;&#10;Description générée automatiquement">
            <a:extLst>
              <a:ext uri="{FF2B5EF4-FFF2-40B4-BE49-F238E27FC236}">
                <a16:creationId xmlns:a16="http://schemas.microsoft.com/office/drawing/2014/main" id="{9CF83A2D-FBE7-209D-BE3B-9C6575A119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059605"/>
            <a:ext cx="8943622" cy="206243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4C31EBE2-5BD0-936A-8566-F430BEAE8A0A}"/>
              </a:ext>
            </a:extLst>
          </p:cNvPr>
          <p:cNvSpPr txBox="1"/>
          <p:nvPr/>
        </p:nvSpPr>
        <p:spPr>
          <a:xfrm>
            <a:off x="1891430" y="6309320"/>
            <a:ext cx="503182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Expression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comparison</a:t>
            </a:r>
            <a:r>
              <a:rPr lang="fr-FR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in </a:t>
            </a:r>
            <a:r>
              <a:rPr lang="fr-FR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Theria</a:t>
            </a:r>
            <a:endParaRPr lang="fr-FR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78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260648"/>
            <a:ext cx="7776864" cy="480251"/>
          </a:xfrm>
        </p:spPr>
        <p:txBody>
          <a:bodyPr>
            <a:normAutofit/>
          </a:bodyPr>
          <a:lstStyle/>
          <a:p>
            <a:r>
              <a:rPr lang="en-GB" sz="2900" dirty="0">
                <a:latin typeface="Verdana"/>
                <a:ea typeface="ＭＳ Ｐゴシック" charset="0"/>
                <a:cs typeface="Verdana"/>
              </a:rPr>
              <a:t>Summary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07504" y="1340768"/>
            <a:ext cx="8928992" cy="49552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To know the conditions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where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genes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are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expressed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,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Bgee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performs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manual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and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precise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annotations to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anatomy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,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development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,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sex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,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strains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.</a:t>
            </a:r>
          </a:p>
          <a:p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Integration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of all data types and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experiments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by:</a:t>
            </a:r>
          </a:p>
          <a:p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/>
              <a:buChar char="•"/>
            </a:pP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generation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of p-values for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each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and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sample</a:t>
            </a:r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/>
              <a:buChar char="•"/>
            </a:pP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computation of expression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ranks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and scores for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each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gene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and condition</a:t>
            </a:r>
          </a:p>
          <a:p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  <a:p>
            <a:pPr marL="342900" indent="-342900">
              <a:buFont typeface="Arial"/>
              <a:buChar char="•"/>
            </a:pP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propagation and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integration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of all the p-values</a:t>
            </a:r>
          </a:p>
          <a:p>
            <a:pPr marL="342900" indent="-342900">
              <a:buFont typeface="Arial"/>
              <a:buChar char="•"/>
            </a:pP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propagation of the expression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ranks</a:t>
            </a:r>
            <a:r>
              <a:rPr lang="fr-FR" sz="23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 and scores and </a:t>
            </a:r>
            <a:r>
              <a:rPr lang="fr-FR" sz="23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cs typeface="Verdana"/>
              </a:rPr>
              <a:t>normalization</a:t>
            </a:r>
            <a:endParaRPr lang="fr-FR" sz="23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65916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/>
          <p:cNvSpPr txBox="1"/>
          <p:nvPr/>
        </p:nvSpPr>
        <p:spPr>
          <a:xfrm>
            <a:off x="35496" y="44624"/>
            <a:ext cx="9144000" cy="5386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900" dirty="0" err="1">
                <a:latin typeface="Verdana"/>
                <a:cs typeface="Verdana"/>
              </a:rPr>
              <a:t>scRNA-Seq</a:t>
            </a:r>
            <a:r>
              <a:rPr lang="en-US" sz="2900" dirty="0">
                <a:latin typeface="Verdana"/>
                <a:cs typeface="Verdana"/>
              </a:rPr>
              <a:t> result visualization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DB2A0D0-4C23-8847-AAE6-006183D813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111809"/>
            <a:ext cx="6192688" cy="549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99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23632" y="188640"/>
            <a:ext cx="8712968" cy="360188"/>
          </a:xfrm>
          <a:effectLst/>
        </p:spPr>
        <p:txBody>
          <a:bodyPr>
            <a:noAutofit/>
          </a:bodyPr>
          <a:lstStyle/>
          <a:p>
            <a:r>
              <a:rPr lang="en-GB" sz="2900" noProof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Challenges in standardized dataset annotation</a:t>
            </a:r>
          </a:p>
        </p:txBody>
      </p:sp>
      <p:sp>
        <p:nvSpPr>
          <p:cNvPr id="3" name="Espace réservé du contenu 6">
            <a:extLst>
              <a:ext uri="{FF2B5EF4-FFF2-40B4-BE49-F238E27FC236}">
                <a16:creationId xmlns:a16="http://schemas.microsoft.com/office/drawing/2014/main" id="{DE68DE39-B726-F44C-7CC4-7384E6F15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196753"/>
            <a:ext cx="8784976" cy="4176463"/>
          </a:xfrm>
          <a:effectLst/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GB" b="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processing depends on protocol used, e.g.:</a:t>
            </a:r>
          </a:p>
          <a:p>
            <a:pPr lvl="2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Single nuclei vs. single cell</a:t>
            </a:r>
          </a:p>
          <a:p>
            <a:pPr lvl="2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Barcode and UMI positions</a:t>
            </a:r>
            <a:endParaRPr lang="en-GB" b="0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Annotation depend on clustering</a:t>
            </a:r>
          </a:p>
          <a:p>
            <a:pPr lvl="2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FCA, some cells annotated:</a:t>
            </a:r>
          </a:p>
          <a:p>
            <a:pPr lvl="2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“ovary cell” in stringent clustering</a:t>
            </a:r>
          </a:p>
          <a:p>
            <a:pPr lvl="2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“neuron” in broad clustering</a:t>
            </a:r>
            <a:endParaRPr lang="en-GB" b="0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Problems for reproducible analyses:</a:t>
            </a:r>
          </a:p>
          <a:p>
            <a:pPr lvl="2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access barcode files</a:t>
            </a:r>
          </a:p>
          <a:p>
            <a:pPr lvl="2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associate barcodes to annotated clusters</a:t>
            </a:r>
          </a:p>
          <a:p>
            <a:pPr lvl="2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access BAM/FASTQ files</a:t>
            </a:r>
          </a:p>
          <a:p>
            <a:pPr lvl="4"/>
            <a:endParaRPr lang="en-GB" noProof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3"/>
            <a:endParaRPr lang="en-GB" noProof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19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D910F-1222-691C-BA1A-3B5FC472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32109C8D-57CA-95DF-5081-85AD4ACB3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2" y="188640"/>
            <a:ext cx="8712968" cy="360188"/>
          </a:xfrm>
          <a:effectLst/>
        </p:spPr>
        <p:txBody>
          <a:bodyPr>
            <a:noAutofit/>
          </a:bodyPr>
          <a:lstStyle/>
          <a:p>
            <a:r>
              <a:rPr lang="en-GB" sz="2900" noProof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Challenges in standardized dataset annotation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BCE4546-296D-0D87-C054-812DF251E9EE}"/>
              </a:ext>
            </a:extLst>
          </p:cNvPr>
          <p:cNvSpPr txBox="1"/>
          <p:nvPr/>
        </p:nvSpPr>
        <p:spPr>
          <a:xfrm>
            <a:off x="786724" y="4130216"/>
            <a:ext cx="284649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Coordinates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of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each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in the clustering plot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C54C152-9CE7-790A-BBE6-7929CE6969DF}"/>
              </a:ext>
            </a:extLst>
          </p:cNvPr>
          <p:cNvSpPr txBox="1"/>
          <p:nvPr/>
        </p:nvSpPr>
        <p:spPr>
          <a:xfrm>
            <a:off x="789806" y="5539298"/>
            <a:ext cx="284649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type information for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each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endParaRPr lang="fr-FR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8A5E7A4-AD0B-5CDD-42FF-2477ED68E201}"/>
              </a:ext>
            </a:extLst>
          </p:cNvPr>
          <p:cNvSpPr txBox="1"/>
          <p:nvPr/>
        </p:nvSpPr>
        <p:spPr>
          <a:xfrm>
            <a:off x="645390" y="2859634"/>
            <a:ext cx="284649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 expression count for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each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endParaRPr lang="fr-FR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5508BA5-0FB2-4A72-AFA9-0E00E14B2D0F}"/>
              </a:ext>
            </a:extLst>
          </p:cNvPr>
          <p:cNvSpPr txBox="1"/>
          <p:nvPr/>
        </p:nvSpPr>
        <p:spPr>
          <a:xfrm>
            <a:off x="4101774" y="2998133"/>
            <a:ext cx="2412776" cy="27699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 the clustering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2FFB9D0-EF70-2745-26FD-16537EE91BBA}"/>
              </a:ext>
            </a:extLst>
          </p:cNvPr>
          <p:cNvSpPr txBox="1"/>
          <p:nvPr/>
        </p:nvSpPr>
        <p:spPr>
          <a:xfrm>
            <a:off x="645390" y="1570130"/>
            <a:ext cx="284649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Unprocessed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raw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2E45222-2459-F604-C0A6-CF725CECF04A}"/>
              </a:ext>
            </a:extLst>
          </p:cNvPr>
          <p:cNvSpPr txBox="1"/>
          <p:nvPr/>
        </p:nvSpPr>
        <p:spPr>
          <a:xfrm>
            <a:off x="4101774" y="1293130"/>
            <a:ext cx="2846490" cy="830997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 the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read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alignment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 transcriptome</a:t>
            </a:r>
          </a:p>
          <a:p>
            <a:pPr algn="ctr"/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needs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library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protocol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C7AF531-0C88-5E58-B2CB-8A51861965C3}"/>
              </a:ext>
            </a:extLst>
          </p:cNvPr>
          <p:cNvSpPr txBox="1"/>
          <p:nvPr/>
        </p:nvSpPr>
        <p:spPr>
          <a:xfrm>
            <a:off x="5325910" y="5539298"/>
            <a:ext cx="284649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type information for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each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cluster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B664A9B-08DD-09EB-127E-18FDDC519FC8}"/>
              </a:ext>
            </a:extLst>
          </p:cNvPr>
          <p:cNvSpPr txBox="1"/>
          <p:nvPr/>
        </p:nvSpPr>
        <p:spPr>
          <a:xfrm>
            <a:off x="5325910" y="4130216"/>
            <a:ext cx="284649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Association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between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barcodes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and clusters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F21895E7-84A4-381E-C41E-2158B55C894A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3491880" y="1708629"/>
            <a:ext cx="609894" cy="1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63BC90E1-AF51-3804-BDFE-98BBECA9B45B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 flipH="1">
            <a:off x="2068635" y="2124127"/>
            <a:ext cx="3456384" cy="735507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DE694FE-85DF-E86E-33F0-16EE566E371B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3491880" y="3136633"/>
            <a:ext cx="609894" cy="0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8BA2F480-0611-D9C5-9C37-E91D94B75497}"/>
              </a:ext>
            </a:extLst>
          </p:cNvPr>
          <p:cNvCxnSpPr>
            <a:cxnSpLocks/>
            <a:stCxn id="9" idx="2"/>
            <a:endCxn id="2" idx="0"/>
          </p:cNvCxnSpPr>
          <p:nvPr/>
        </p:nvCxnSpPr>
        <p:spPr>
          <a:xfrm flipH="1">
            <a:off x="2209969" y="3275132"/>
            <a:ext cx="3098193" cy="855084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6DA39B64-3637-1BE4-ECF0-BE53EB5DCF47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>
            <a:off x="6749155" y="4684214"/>
            <a:ext cx="0" cy="855084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D5C5A7C1-3B68-2111-A7A9-9A77919CFD71}"/>
              </a:ext>
            </a:extLst>
          </p:cNvPr>
          <p:cNvCxnSpPr>
            <a:cxnSpLocks/>
            <a:stCxn id="13" idx="1"/>
            <a:endCxn id="7" idx="3"/>
          </p:cNvCxnSpPr>
          <p:nvPr/>
        </p:nvCxnSpPr>
        <p:spPr>
          <a:xfrm flipH="1">
            <a:off x="3636296" y="5816297"/>
            <a:ext cx="1689614" cy="0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859D2015-F07F-B2E0-81A8-60643323269B}"/>
              </a:ext>
            </a:extLst>
          </p:cNvPr>
          <p:cNvSpPr/>
          <p:nvPr/>
        </p:nvSpPr>
        <p:spPr>
          <a:xfrm>
            <a:off x="611560" y="3933056"/>
            <a:ext cx="3288750" cy="2395128"/>
          </a:xfrm>
          <a:prstGeom prst="rect">
            <a:avLst/>
          </a:prstGeom>
          <a:noFill/>
          <a:ln w="38100">
            <a:solidFill>
              <a:srgbClr val="E30613"/>
            </a:solidFill>
          </a:ln>
          <a:effec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722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CE765-F4EB-0740-1707-32E25C9BB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C34535D-B2D5-BEFB-CFE7-F2ED6E556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2" y="188640"/>
            <a:ext cx="8712968" cy="360188"/>
          </a:xfrm>
          <a:effectLst/>
        </p:spPr>
        <p:txBody>
          <a:bodyPr>
            <a:noAutofit/>
          </a:bodyPr>
          <a:lstStyle/>
          <a:p>
            <a:r>
              <a:rPr lang="en-GB" sz="2900" noProof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</a:t>
            </a:r>
            <a:r>
              <a:rPr lang="en-GB" sz="2900" noProof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Bgee</a:t>
            </a:r>
            <a:endParaRPr lang="en-GB" sz="2900" noProof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C732888-8607-D7E3-DDE5-580EC8242521}"/>
              </a:ext>
            </a:extLst>
          </p:cNvPr>
          <p:cNvSpPr txBox="1"/>
          <p:nvPr/>
        </p:nvSpPr>
        <p:spPr>
          <a:xfrm>
            <a:off x="789806" y="5774186"/>
            <a:ext cx="284649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type information for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each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endParaRPr lang="fr-FR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2466B20-4AAE-5AAC-4C5E-4C4FCE7E1575}"/>
              </a:ext>
            </a:extLst>
          </p:cNvPr>
          <p:cNvSpPr txBox="1"/>
          <p:nvPr/>
        </p:nvSpPr>
        <p:spPr>
          <a:xfrm>
            <a:off x="645390" y="2859634"/>
            <a:ext cx="284649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 expression count for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each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endParaRPr lang="fr-FR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107765C-C341-188D-6F8F-A67B42800F68}"/>
              </a:ext>
            </a:extLst>
          </p:cNvPr>
          <p:cNvSpPr txBox="1"/>
          <p:nvPr/>
        </p:nvSpPr>
        <p:spPr>
          <a:xfrm>
            <a:off x="4101774" y="2998133"/>
            <a:ext cx="2412776" cy="27699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 the clustering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B211331-2F37-4673-0FE7-48AB282180A3}"/>
              </a:ext>
            </a:extLst>
          </p:cNvPr>
          <p:cNvSpPr txBox="1"/>
          <p:nvPr/>
        </p:nvSpPr>
        <p:spPr>
          <a:xfrm>
            <a:off x="645390" y="1570130"/>
            <a:ext cx="284649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Unprocessed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raw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F51A650-2331-ADCD-0AEC-99517F9D283F}"/>
              </a:ext>
            </a:extLst>
          </p:cNvPr>
          <p:cNvSpPr txBox="1"/>
          <p:nvPr/>
        </p:nvSpPr>
        <p:spPr>
          <a:xfrm>
            <a:off x="4101774" y="1432383"/>
            <a:ext cx="2846490" cy="553998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 the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read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alignment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 transcriptome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1F83A3C7-EFFD-5829-2223-1ECC71E741A8}"/>
              </a:ext>
            </a:extLst>
          </p:cNvPr>
          <p:cNvSpPr txBox="1"/>
          <p:nvPr/>
        </p:nvSpPr>
        <p:spPr>
          <a:xfrm>
            <a:off x="5325910" y="5774186"/>
            <a:ext cx="284649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type information for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each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cluster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66AB9F8-64EB-BBAE-E980-10EEB8BEB898}"/>
              </a:ext>
            </a:extLst>
          </p:cNvPr>
          <p:cNvSpPr txBox="1"/>
          <p:nvPr/>
        </p:nvSpPr>
        <p:spPr>
          <a:xfrm>
            <a:off x="5325910" y="4365104"/>
            <a:ext cx="284649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Association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between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cell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barcodes</a:t>
            </a:r>
            <a:r>
              <a:rPr lang="fr-FR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and clusters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2C01968-BC7B-63C5-D58A-5D03A8F0D2F8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3491880" y="1708630"/>
            <a:ext cx="609894" cy="752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7F93616C-261A-D24D-3349-78DEC74DBB70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 flipH="1">
            <a:off x="2068635" y="1986381"/>
            <a:ext cx="3456384" cy="873253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F2A300D5-A6D9-9F0A-B7C7-3FB9C750B10F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3491880" y="3136633"/>
            <a:ext cx="609894" cy="0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1A72A7C2-60E9-D659-DC54-9508DD2811EF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>
            <a:off x="6749155" y="4919102"/>
            <a:ext cx="0" cy="855084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563C9850-3CD2-0890-0872-6E7DB65D7B2D}"/>
              </a:ext>
            </a:extLst>
          </p:cNvPr>
          <p:cNvCxnSpPr>
            <a:cxnSpLocks/>
            <a:stCxn id="13" idx="1"/>
            <a:endCxn id="7" idx="3"/>
          </p:cNvCxnSpPr>
          <p:nvPr/>
        </p:nvCxnSpPr>
        <p:spPr>
          <a:xfrm flipH="1">
            <a:off x="3636296" y="6051185"/>
            <a:ext cx="1689614" cy="0"/>
          </a:xfrm>
          <a:prstGeom prst="straightConnector1">
            <a:avLst/>
          </a:prstGeom>
          <a:ln w="3810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24B4507E-B259-DD22-D207-D62A8108A817}"/>
              </a:ext>
            </a:extLst>
          </p:cNvPr>
          <p:cNvCxnSpPr/>
          <p:nvPr/>
        </p:nvCxnSpPr>
        <p:spPr>
          <a:xfrm>
            <a:off x="4101774" y="2708920"/>
            <a:ext cx="2412776" cy="86409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B09E4FC2-908A-FC7C-687A-9F0C530902C6}"/>
              </a:ext>
            </a:extLst>
          </p:cNvPr>
          <p:cNvCxnSpPr>
            <a:cxnSpLocks/>
          </p:cNvCxnSpPr>
          <p:nvPr/>
        </p:nvCxnSpPr>
        <p:spPr>
          <a:xfrm flipV="1">
            <a:off x="4101774" y="2708920"/>
            <a:ext cx="2412776" cy="86409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498F914B-8798-16EE-5A89-71A5308861F1}"/>
              </a:ext>
            </a:extLst>
          </p:cNvPr>
          <p:cNvSpPr txBox="1"/>
          <p:nvPr/>
        </p:nvSpPr>
        <p:spPr>
          <a:xfrm>
            <a:off x="26514" y="2130056"/>
            <a:ext cx="378661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Advantage</a:t>
            </a:r>
            <a:r>
              <a:rPr lang="fr-FR" dirty="0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up-to-date </a:t>
            </a:r>
            <a:r>
              <a:rPr lang="fr-FR" dirty="0" err="1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genomes</a:t>
            </a:r>
            <a:endParaRPr lang="fr-FR" dirty="0">
              <a:solidFill>
                <a:srgbClr val="FF0000"/>
              </a:solidFill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7CB9D19-8C43-8E76-8261-B72A4F3F93C5}"/>
              </a:ext>
            </a:extLst>
          </p:cNvPr>
          <p:cNvSpPr txBox="1"/>
          <p:nvPr/>
        </p:nvSpPr>
        <p:spPr>
          <a:xfrm>
            <a:off x="4343335" y="3564345"/>
            <a:ext cx="411709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dirty="0" err="1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Advantage</a:t>
            </a:r>
            <a:r>
              <a:rPr lang="fr-FR" dirty="0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fr-FR" dirty="0" err="1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doesn’t</a:t>
            </a:r>
            <a:r>
              <a:rPr lang="fr-FR" dirty="0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misrepresent</a:t>
            </a:r>
            <a:r>
              <a:rPr lang="fr-FR" dirty="0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dirty="0" err="1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authors</a:t>
            </a:r>
            <a:r>
              <a:rPr lang="fr-FR" dirty="0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’ data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3BBE55-2A45-8823-28A3-572B8DF84634}"/>
              </a:ext>
            </a:extLst>
          </p:cNvPr>
          <p:cNvSpPr/>
          <p:nvPr/>
        </p:nvSpPr>
        <p:spPr>
          <a:xfrm>
            <a:off x="611560" y="2708920"/>
            <a:ext cx="3288750" cy="3744416"/>
          </a:xfrm>
          <a:prstGeom prst="rect">
            <a:avLst/>
          </a:prstGeom>
          <a:noFill/>
          <a:ln w="38100">
            <a:solidFill>
              <a:srgbClr val="E30613"/>
            </a:solidFill>
          </a:ln>
          <a:effec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fr-F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253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0" descr="logo_bgee_small.png">
            <a:extLst>
              <a:ext uri="{FF2B5EF4-FFF2-40B4-BE49-F238E27FC236}">
                <a16:creationId xmlns:a16="http://schemas.microsoft.com/office/drawing/2014/main" id="{F2E27A6E-BE83-4447-BD89-E789ABD9F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3" r="10371" b="14935"/>
          <a:stretch>
            <a:fillRect/>
          </a:stretch>
        </p:blipFill>
        <p:spPr bwMode="auto">
          <a:xfrm>
            <a:off x="251520" y="1709190"/>
            <a:ext cx="2971800" cy="127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31">
            <a:extLst>
              <a:ext uri="{FF2B5EF4-FFF2-40B4-BE49-F238E27FC236}">
                <a16:creationId xmlns:a16="http://schemas.microsoft.com/office/drawing/2014/main" id="{F7F2754C-B5FE-4346-8416-B6CFBEA8B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" y="2852190"/>
            <a:ext cx="367240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914400" eaLnBrk="0" hangingPunct="0">
              <a:defRPr/>
            </a:pP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https://</a:t>
            </a:r>
            <a:r>
              <a:rPr lang="fr-FR" sz="2000" b="1" dirty="0" err="1">
                <a:solidFill>
                  <a:schemeClr val="tx1"/>
                </a:solidFill>
                <a:latin typeface="Verdana" charset="0"/>
              </a:rPr>
              <a:t>www.bgee.org</a:t>
            </a:r>
            <a:r>
              <a:rPr lang="fr-FR" sz="2000" b="1" dirty="0">
                <a:solidFill>
                  <a:schemeClr val="tx1"/>
                </a:solidFill>
                <a:latin typeface="Verdana" charset="0"/>
              </a:rPr>
              <a:t>/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B636BDBD-AE4C-BA49-A0EA-886D101A7519}"/>
              </a:ext>
            </a:extLst>
          </p:cNvPr>
          <p:cNvSpPr txBox="1"/>
          <p:nvPr/>
        </p:nvSpPr>
        <p:spPr>
          <a:xfrm>
            <a:off x="35496" y="3629160"/>
            <a:ext cx="89289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Verdana"/>
                <a:cs typeface="Verdana"/>
              </a:rPr>
              <a:t>Detecting the conditions where a gene is active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12FD38B-E732-564B-8438-22604582C69E}"/>
              </a:ext>
            </a:extLst>
          </p:cNvPr>
          <p:cNvSpPr txBox="1"/>
          <p:nvPr/>
        </p:nvSpPr>
        <p:spPr>
          <a:xfrm>
            <a:off x="3419872" y="1988840"/>
            <a:ext cx="5688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E60003"/>
                </a:solidFill>
                <a:latin typeface="Verdana"/>
                <a:cs typeface="Verdana"/>
              </a:rPr>
              <a:t>Gene expression calls</a:t>
            </a:r>
            <a:endParaRPr lang="en-US" sz="40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335149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theme/theme1.xml><?xml version="1.0" encoding="utf-8"?>
<a:theme xmlns:a="http://schemas.openxmlformats.org/drawingml/2006/main" name="SIB Template">
  <a:themeElements>
    <a:clrScheme name="SIB Colours">
      <a:dk1>
        <a:srgbClr val="323232"/>
      </a:dk1>
      <a:lt1>
        <a:srgbClr val="FFFFFF"/>
      </a:lt1>
      <a:dk2>
        <a:srgbClr val="AE191A"/>
      </a:dk2>
      <a:lt2>
        <a:srgbClr val="575757"/>
      </a:lt2>
      <a:accent1>
        <a:srgbClr val="E30613"/>
      </a:accent1>
      <a:accent2>
        <a:srgbClr val="EA5297"/>
      </a:accent2>
      <a:accent3>
        <a:srgbClr val="EE7659"/>
      </a:accent3>
      <a:accent4>
        <a:srgbClr val="009FE3"/>
      </a:accent4>
      <a:accent5>
        <a:srgbClr val="009A93"/>
      </a:accent5>
      <a:accent6>
        <a:srgbClr val="2E2C7E"/>
      </a:accent6>
      <a:hlink>
        <a:srgbClr val="575757"/>
      </a:hlink>
      <a:folHlink>
        <a:srgbClr val="787878"/>
      </a:folHlink>
    </a:clrScheme>
    <a:fontScheme name="SIB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 defTabSz="457200">
          <a:defRPr sz="2400" b="1" dirty="0" smtClean="0">
            <a:solidFill>
              <a:schemeClr val="bg1"/>
            </a:solidFill>
          </a:defRPr>
        </a:defPPr>
      </a:lstStyle>
      <a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a:style>
    </a:spDef>
    <a:lnDef>
      <a:spPr>
        <a:ln w="19050">
          <a:solidFill>
            <a:srgbClr val="E30613"/>
          </a:solidFill>
        </a:ln>
      </a:spPr>
      <a:bodyPr/>
      <a:lstStyle/>
      <a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err="1" smtClean="0">
            <a:effectLst>
              <a:outerShdw blurRad="38100" dist="12700" dir="2700000" algn="ctr" rotWithShape="0">
                <a:srgbClr val="000000">
                  <a:alpha val="50000"/>
                </a:srgbClr>
              </a:outerShdw>
            </a:effectLst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18155</TotalTime>
  <Words>1825</Words>
  <Application>Microsoft Macintosh PowerPoint</Application>
  <PresentationFormat>Affichage à l'écran (4:3)</PresentationFormat>
  <Paragraphs>271</Paragraphs>
  <Slides>43</Slides>
  <Notes>43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43</vt:i4>
      </vt:variant>
    </vt:vector>
  </HeadingPairs>
  <TitlesOfParts>
    <vt:vector size="48" baseType="lpstr">
      <vt:lpstr>Arial</vt:lpstr>
      <vt:lpstr>Calibri</vt:lpstr>
      <vt:lpstr>Symbol</vt:lpstr>
      <vt:lpstr>Verdana</vt:lpstr>
      <vt:lpstr>SIB Template</vt:lpstr>
      <vt:lpstr>Data integration in Bgee</vt:lpstr>
      <vt:lpstr>Présentation PowerPoint</vt:lpstr>
      <vt:lpstr>Présentation PowerPoint</vt:lpstr>
      <vt:lpstr>Présentation PowerPoint</vt:lpstr>
      <vt:lpstr>Présentation PowerPoint</vt:lpstr>
      <vt:lpstr>Challenges in standardized dataset annotation</vt:lpstr>
      <vt:lpstr>Challenges in standardized dataset annotation</vt:lpstr>
      <vt:lpstr>In Bgee</vt:lpstr>
      <vt:lpstr>Présentation PowerPoint</vt:lpstr>
      <vt:lpstr>Detecting gene expression</vt:lpstr>
      <vt:lpstr>Detecting gene expression</vt:lpstr>
      <vt:lpstr>Detecting gene expression</vt:lpstr>
      <vt:lpstr>Présentation PowerPoint</vt:lpstr>
      <vt:lpstr>Expression calls from RNA-Seq data</vt:lpstr>
      <vt:lpstr>Expression calls from RNA-Seq data</vt:lpstr>
      <vt:lpstr>Expression calls from RNA-Seq data</vt:lpstr>
      <vt:lpstr>Expression calls from RNA-Seq data</vt:lpstr>
      <vt:lpstr>Expression calls from RNA-Seq data</vt:lpstr>
      <vt:lpstr>Expression calls from RNA-Seq data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P-values for all data types</vt:lpstr>
      <vt:lpstr>Présentation PowerPoint</vt:lpstr>
      <vt:lpstr>Expression information propagation</vt:lpstr>
      <vt:lpstr>Expression information propagation</vt:lpstr>
      <vt:lpstr>Expression information propagation</vt:lpstr>
      <vt:lpstr>Integrating all p-values</vt:lpstr>
      <vt:lpstr>Present/absent calls from integrated p-values</vt:lpstr>
      <vt:lpstr>Présentation PowerPoint</vt:lpstr>
      <vt:lpstr>Expression ranks</vt:lpstr>
      <vt:lpstr>Expression ranks</vt:lpstr>
      <vt:lpstr>Expression score</vt:lpstr>
      <vt:lpstr>Présentation PowerPoint</vt:lpstr>
      <vt:lpstr>Example of Apoc1 gene</vt:lpstr>
      <vt:lpstr>Example of Apoc1 gene</vt:lpstr>
      <vt:lpstr>Example of Apoc1 gene</vt:lpstr>
      <vt:lpstr>Example of Apoc1 gene</vt:lpstr>
      <vt:lpstr>Example of Apoc1 gene</vt:lpstr>
      <vt:lpstr>Summary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FELICIA BECHET</dc:creator>
  <cp:lastModifiedBy>Frédéric Bastian</cp:lastModifiedBy>
  <cp:revision>324</cp:revision>
  <dcterms:created xsi:type="dcterms:W3CDTF">2017-05-01T07:25:35Z</dcterms:created>
  <dcterms:modified xsi:type="dcterms:W3CDTF">2025-09-15T12:08:55Z</dcterms:modified>
</cp:coreProperties>
</file>

<file path=docProps/thumbnail.jpeg>
</file>